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319" r:id="rId2"/>
    <p:sldId id="320" r:id="rId3"/>
    <p:sldId id="350" r:id="rId4"/>
    <p:sldId id="353" r:id="rId5"/>
    <p:sldId id="345" r:id="rId6"/>
    <p:sldId id="346" r:id="rId7"/>
    <p:sldId id="347" r:id="rId8"/>
    <p:sldId id="348" r:id="rId9"/>
    <p:sldId id="349" r:id="rId10"/>
    <p:sldId id="351" r:id="rId11"/>
    <p:sldId id="352" r:id="rId12"/>
    <p:sldId id="331" r:id="rId13"/>
    <p:sldId id="332" r:id="rId14"/>
    <p:sldId id="333" r:id="rId15"/>
    <p:sldId id="334" r:id="rId16"/>
    <p:sldId id="337" r:id="rId17"/>
    <p:sldId id="335" r:id="rId18"/>
    <p:sldId id="360" r:id="rId19"/>
    <p:sldId id="338" r:id="rId20"/>
    <p:sldId id="339" r:id="rId21"/>
    <p:sldId id="340" r:id="rId22"/>
    <p:sldId id="343" r:id="rId23"/>
    <p:sldId id="341" r:id="rId24"/>
    <p:sldId id="344" r:id="rId25"/>
    <p:sldId id="321" r:id="rId26"/>
    <p:sldId id="354" r:id="rId27"/>
    <p:sldId id="323" r:id="rId28"/>
    <p:sldId id="324" r:id="rId29"/>
    <p:sldId id="325" r:id="rId30"/>
    <p:sldId id="326" r:id="rId31"/>
    <p:sldId id="327" r:id="rId32"/>
    <p:sldId id="329" r:id="rId33"/>
    <p:sldId id="328" r:id="rId34"/>
    <p:sldId id="330" r:id="rId35"/>
    <p:sldId id="356" r:id="rId36"/>
    <p:sldId id="358" r:id="rId37"/>
    <p:sldId id="357" r:id="rId38"/>
    <p:sldId id="355" r:id="rId39"/>
    <p:sldId id="35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10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6D3D-DDE7-9B62-E957-91D4E95BB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4CE8D7-1339-ECA5-D3B3-CE7082EE68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8DC98-6BD2-96DD-7530-BCE4F20B7272}"/>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E22B1AF0-8BA4-E6B7-F7CD-5E66C7D88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D6C66-0AB8-0389-E099-AD80233013A6}"/>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334098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E541-EF20-4283-329C-CFD44C4C0B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AB6A38-9C5B-7113-8BBC-F8FFD51059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C0E4F-530A-FA2C-BE47-328E53B7E711}"/>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B671A740-499B-ABB6-EB7C-AAB7AA00D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3CFBB-060B-E329-5BD0-F1775C6BA15A}"/>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68517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E34B8F-DEB1-9B7B-3A8E-AEC9393BD5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0EC12-A407-12F8-12F5-CC98570C1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F88DF-8927-70B0-585C-387FA8BD27A4}"/>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E12E98AA-D1DB-06CB-15B5-3A25C5838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B3B81-9C80-5BB9-CD73-20EBF0E8FD99}"/>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994942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6FF2-73F3-CF3B-E82E-70E06BEB98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282A3A-2121-95DB-1421-3B45BB7EA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30062-8B82-1290-84C6-D22029CF7DB3}"/>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4D470B96-6943-B5C2-B94F-0F6BE10AB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6FFB3-3002-5AE7-0967-3AB4B328B8E4}"/>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13793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F1F63-15F6-D694-475A-A533F5135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D6ACF3-1B0E-BED1-9534-0631FE45C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82737D-51CD-717A-E2E5-06A96D30A961}"/>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3EC00110-77FC-507D-FA56-C1CEB05A3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80E78-3183-AC83-C7F8-EFCE98BC9260}"/>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51639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10DB-D265-76F0-7440-57822565B3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9AABD-520D-B8D4-43CC-35CEA476AE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1B0DCB-8F7D-6414-8E44-F95B4E3F5E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D205FA-F8EF-B13B-DDC1-DC1B4D154453}"/>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6" name="Footer Placeholder 5">
            <a:extLst>
              <a:ext uri="{FF2B5EF4-FFF2-40B4-BE49-F238E27FC236}">
                <a16:creationId xmlns:a16="http://schemas.microsoft.com/office/drawing/2014/main" id="{000D342A-2454-EA39-A85B-1F570CEA3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6D02B-40A9-D397-5D56-D78A156799AB}"/>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015663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33121-5852-29EC-3BE5-F7ACDF26B3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02721-3683-1945-8EEA-7FA83C9107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AB127A-7940-214D-70F9-6797A75966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7A32A4-AE34-7740-8E93-A18C31AD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CCEB8-76D4-E5AB-B193-2ECF767390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4FC70B-29B7-25EE-03B0-B01F43E8CBE1}"/>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8" name="Footer Placeholder 7">
            <a:extLst>
              <a:ext uri="{FF2B5EF4-FFF2-40B4-BE49-F238E27FC236}">
                <a16:creationId xmlns:a16="http://schemas.microsoft.com/office/drawing/2014/main" id="{5D1F15FA-BE6D-E62B-869F-1392B2E13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724EF-59CA-52A8-DC18-08A527DF4D11}"/>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74758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F5B9-785A-4572-6397-CE2286598E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665F9D-72C5-3823-FA49-8144CC92CBB1}"/>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4" name="Footer Placeholder 3">
            <a:extLst>
              <a:ext uri="{FF2B5EF4-FFF2-40B4-BE49-F238E27FC236}">
                <a16:creationId xmlns:a16="http://schemas.microsoft.com/office/drawing/2014/main" id="{C2EBF8D4-DF71-A38C-AF92-1DC570AAF9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CDB535-ECD3-5343-8EB8-1D4761A932A2}"/>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75669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75BBD-5E0B-FF80-913E-A3D2B1E75537}"/>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3" name="Footer Placeholder 2">
            <a:extLst>
              <a:ext uri="{FF2B5EF4-FFF2-40B4-BE49-F238E27FC236}">
                <a16:creationId xmlns:a16="http://schemas.microsoft.com/office/drawing/2014/main" id="{90281741-1172-071C-4DB9-D8E7139698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D62A08-A15A-1B9C-3BB6-8DA1A2985BE0}"/>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08133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89AB-9011-9B1A-C878-032CEDCEEE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2DF67-BC9A-37DF-6BFE-FB231A70F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B03C36-329A-EB80-6764-E2E4B7F27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A83DE-5E39-5698-79C8-2B389A9A8F3D}"/>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6" name="Footer Placeholder 5">
            <a:extLst>
              <a:ext uri="{FF2B5EF4-FFF2-40B4-BE49-F238E27FC236}">
                <a16:creationId xmlns:a16="http://schemas.microsoft.com/office/drawing/2014/main" id="{A3D2CC3B-B00F-B7EA-EA21-E91AC51E1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E68A2-8BA2-1DFD-0ED5-F2AA77DDCC60}"/>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73137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196-E7C6-1724-B0F7-343C36F87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686C3D-19F9-9C42-1DB0-EF69B658B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033D5-A6EE-32C3-61A6-9E97AB300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33C8E-6BAF-4202-ACB3-65EE98D4F4D4}"/>
              </a:ext>
            </a:extLst>
          </p:cNvPr>
          <p:cNvSpPr>
            <a:spLocks noGrp="1"/>
          </p:cNvSpPr>
          <p:nvPr>
            <p:ph type="dt" sz="half" idx="10"/>
          </p:nvPr>
        </p:nvSpPr>
        <p:spPr/>
        <p:txBody>
          <a:bodyPr/>
          <a:lstStyle/>
          <a:p>
            <a:fld id="{91863A99-3C6D-4A17-AA5B-57DBBAAA706F}" type="datetimeFigureOut">
              <a:rPr lang="en-US" smtClean="0"/>
              <a:t>11/10/2024</a:t>
            </a:fld>
            <a:endParaRPr lang="en-US"/>
          </a:p>
        </p:txBody>
      </p:sp>
      <p:sp>
        <p:nvSpPr>
          <p:cNvPr id="6" name="Footer Placeholder 5">
            <a:extLst>
              <a:ext uri="{FF2B5EF4-FFF2-40B4-BE49-F238E27FC236}">
                <a16:creationId xmlns:a16="http://schemas.microsoft.com/office/drawing/2014/main" id="{9FAFFF48-9F0C-8F2E-BDE9-D6EDDA16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153F1-3214-040B-0BE0-4AB52DF13C4D}"/>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16360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F963B-EBCA-776E-558D-A646EECD9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4D46F7-3E46-955C-752A-9FDCF038F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37DD4-78F7-989C-B8B2-480A5DCEA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63A99-3C6D-4A17-AA5B-57DBBAAA706F}" type="datetimeFigureOut">
              <a:rPr lang="en-US" smtClean="0"/>
              <a:t>11/10/2024</a:t>
            </a:fld>
            <a:endParaRPr lang="en-US"/>
          </a:p>
        </p:txBody>
      </p:sp>
      <p:sp>
        <p:nvSpPr>
          <p:cNvPr id="5" name="Footer Placeholder 4">
            <a:extLst>
              <a:ext uri="{FF2B5EF4-FFF2-40B4-BE49-F238E27FC236}">
                <a16:creationId xmlns:a16="http://schemas.microsoft.com/office/drawing/2014/main" id="{7FE99E78-9DBC-967E-C266-63E38053DA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3392B-21A1-9CA4-C308-88312260E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254556867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hyperlink" Target="https://www.sap.com/sea/products/cloud-platform.html" TargetMode="External"/><Relationship Id="rId1" Type="http://schemas.openxmlformats.org/officeDocument/2006/relationships/slideLayout" Target="../slideLayouts/slideLayout2.xml"/><Relationship Id="rId6" Type="http://schemas.openxmlformats.org/officeDocument/2006/relationships/hyperlink" Target="https://cloud.google.com/" TargetMode="External"/><Relationship Id="rId5" Type="http://schemas.openxmlformats.org/officeDocument/2006/relationships/hyperlink" Target="https://aws.amazon.com/" TargetMode="External"/><Relationship Id="rId4" Type="http://schemas.openxmlformats.org/officeDocument/2006/relationships/hyperlink" Target="https://firebase.google.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47D7D2C-2FC6-1D93-88BF-60DFE0891FEB}"/>
              </a:ext>
            </a:extLst>
          </p:cNvPr>
          <p:cNvSpPr>
            <a:spLocks noGrp="1" noChangeArrowheads="1"/>
          </p:cNvSpPr>
          <p:nvPr>
            <p:ph type="title"/>
          </p:nvPr>
        </p:nvSpPr>
        <p:spPr>
          <a:xfrm>
            <a:off x="1524000" y="63500"/>
            <a:ext cx="9144000" cy="1155700"/>
          </a:xfrm>
        </p:spPr>
        <p:txBody>
          <a:bodyPr anchor="ctr">
            <a:normAutofit fontScale="90000"/>
          </a:bodyPr>
          <a:lstStyle/>
          <a:p>
            <a:pPr algn="ctr" eaLnBrk="1" hangingPunct="1">
              <a:defRPr/>
            </a:pPr>
            <a:r>
              <a:rPr lang="en-US" altLang="en-US" sz="4000" b="1" dirty="0" err="1">
                <a:solidFill>
                  <a:schemeClr val="bg2">
                    <a:lumMod val="10000"/>
                  </a:schemeClr>
                </a:solidFill>
                <a:latin typeface="Arial" panose="020B0604020202020204" pitchFamily="34" charset="0"/>
              </a:rPr>
              <a:t>Chương</a:t>
            </a:r>
            <a:r>
              <a:rPr lang="en-US" altLang="en-US" sz="4000" b="1" dirty="0">
                <a:solidFill>
                  <a:schemeClr val="bg2">
                    <a:lumMod val="10000"/>
                  </a:schemeClr>
                </a:solidFill>
                <a:latin typeface="Arial" panose="020B0604020202020204" pitchFamily="34" charset="0"/>
              </a:rPr>
              <a:t> 1</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Tổng</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quan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về</a:t>
            </a:r>
            <a:r>
              <a:rPr lang="en-US" altLang="en-US" sz="4000" dirty="0">
                <a:solidFill>
                  <a:schemeClr val="bg2">
                    <a:lumMod val="10000"/>
                  </a:schemeClr>
                </a:solidFill>
                <a:latin typeface="Arial" panose="020B0604020202020204" pitchFamily="34" charset="0"/>
              </a:rPr>
              <a:t> Internet </a:t>
            </a:r>
            <a:br>
              <a:rPr lang="en-US" altLang="en-US" sz="4000" dirty="0">
                <a:solidFill>
                  <a:schemeClr val="bg2">
                    <a:lumMod val="10000"/>
                  </a:schemeClr>
                </a:solidFill>
                <a:latin typeface="Arial" panose="020B0604020202020204" pitchFamily="34" charset="0"/>
              </a:rPr>
            </a:br>
            <a:r>
              <a:rPr lang="en-US" altLang="en-US" sz="4000" dirty="0" err="1">
                <a:solidFill>
                  <a:schemeClr val="bg2">
                    <a:lumMod val="10000"/>
                  </a:schemeClr>
                </a:solidFill>
                <a:latin typeface="Arial" panose="020B0604020202020204" pitchFamily="34" charset="0"/>
              </a:rPr>
              <a:t>kết</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nối</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vạn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vật</a:t>
            </a:r>
            <a:r>
              <a:rPr lang="en-US" altLang="en-US" sz="4000" dirty="0">
                <a:solidFill>
                  <a:schemeClr val="bg2">
                    <a:lumMod val="1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FCC345F-A048-1303-AEFE-DE83FA9CC9E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84AD8582-ED15-222D-6850-5C3562E9ECC9}"/>
              </a:ext>
            </a:extLst>
          </p:cNvPr>
          <p:cNvSpPr txBox="1">
            <a:spLocks noChangeArrowheads="1"/>
          </p:cNvSpPr>
          <p:nvPr/>
        </p:nvSpPr>
        <p:spPr bwMode="auto">
          <a:xfrm>
            <a:off x="960581" y="1371599"/>
            <a:ext cx="10908145" cy="3634509"/>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eaLnBrk="1" hangingPunct="1">
              <a:defRPr/>
            </a:pPr>
            <a:endParaRPr lang="en-US" altLang="en-US" sz="3000" dirty="0">
              <a:solidFill>
                <a:schemeClr val="tx2">
                  <a:lumMod val="50000"/>
                </a:schemeClr>
              </a:solidFill>
              <a:latin typeface="Arial" panose="020B0604020202020204" pitchFamily="34" charset="0"/>
            </a:endParaRPr>
          </a:p>
          <a:p>
            <a:pPr eaLnBrk="1" hangingPunct="1">
              <a:defRPr/>
            </a:pPr>
            <a:r>
              <a:rPr lang="en-US" altLang="en-US" sz="3200" dirty="0">
                <a:solidFill>
                  <a:schemeClr val="bg2">
                    <a:lumMod val="10000"/>
                  </a:schemeClr>
                </a:solidFill>
                <a:latin typeface="Arial" panose="020B0604020202020204" pitchFamily="34" charset="0"/>
              </a:rPr>
              <a:t>1.0 </a:t>
            </a:r>
            <a:r>
              <a:rPr lang="en-US" altLang="en-US" sz="3200" dirty="0">
                <a:solidFill>
                  <a:srgbClr val="C00000"/>
                </a:solidFill>
                <a:latin typeface="Arial" panose="020B0604020202020204" pitchFamily="34" charset="0"/>
              </a:rPr>
              <a:t>Demo </a:t>
            </a:r>
            <a:r>
              <a:rPr lang="en-US" altLang="en-US" sz="3200" dirty="0" err="1">
                <a:solidFill>
                  <a:srgbClr val="C00000"/>
                </a:solidFill>
                <a:latin typeface="Arial" panose="020B0604020202020204" pitchFamily="34" charset="0"/>
              </a:rPr>
              <a:t>tổng</a:t>
            </a:r>
            <a:r>
              <a:rPr lang="en-US" altLang="en-US" sz="3200" dirty="0">
                <a:solidFill>
                  <a:srgbClr val="C00000"/>
                </a:solidFill>
                <a:latin typeface="Arial" panose="020B0604020202020204" pitchFamily="34" charset="0"/>
              </a:rPr>
              <a:t> </a:t>
            </a:r>
            <a:r>
              <a:rPr lang="en-US" altLang="en-US" sz="3200" dirty="0" err="1">
                <a:solidFill>
                  <a:srgbClr val="C00000"/>
                </a:solidFill>
                <a:latin typeface="Arial" panose="020B0604020202020204" pitchFamily="34" charset="0"/>
              </a:rPr>
              <a:t>quát</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Giới</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thiệu</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về</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Sơ</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đồ</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sản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phẩm</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và</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thành</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phần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phần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cứng</a:t>
            </a:r>
            <a:r>
              <a:rPr lang="en-US" altLang="en-US" sz="3200" dirty="0">
                <a:solidFill>
                  <a:schemeClr val="bg2">
                    <a:lumMod val="10000"/>
                  </a:schemeClr>
                </a:solidFill>
                <a:latin typeface="Arial" panose="020B0604020202020204" pitchFamily="34" charset="0"/>
              </a:rPr>
              <a:t>, API, </a:t>
            </a:r>
            <a:r>
              <a:rPr lang="en-US" altLang="en-US" sz="3200" dirty="0" err="1">
                <a:solidFill>
                  <a:schemeClr val="bg2">
                    <a:lumMod val="10000"/>
                  </a:schemeClr>
                </a:solidFill>
                <a:latin typeface="Arial" panose="020B0604020202020204" pitchFamily="34" charset="0"/>
              </a:rPr>
              <a:t>giao</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thức</a:t>
            </a:r>
            <a:r>
              <a:rPr lang="en-US" altLang="en-US" sz="3200" dirty="0">
                <a:solidFill>
                  <a:schemeClr val="bg2">
                    <a:lumMod val="10000"/>
                  </a:schemeClr>
                </a:solidFill>
                <a:latin typeface="Arial" panose="020B0604020202020204" pitchFamily="34" charset="0"/>
              </a:rPr>
              <a:t>, …), </a:t>
            </a:r>
            <a:r>
              <a:rPr lang="en-US" altLang="en-US" sz="3200" dirty="0" err="1">
                <a:solidFill>
                  <a:schemeClr val="bg2">
                    <a:lumMod val="10000"/>
                  </a:schemeClr>
                </a:solidFill>
                <a:latin typeface="Arial" panose="020B0604020202020204" pitchFamily="34" charset="0"/>
              </a:rPr>
              <a:t>thực</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nghiệm</a:t>
            </a:r>
            <a:r>
              <a:rPr lang="en-US" altLang="en-US" sz="3200" dirty="0">
                <a:solidFill>
                  <a:schemeClr val="bg2">
                    <a:lumMod val="10000"/>
                  </a:schemeClr>
                </a:solidFill>
                <a:latin typeface="Arial" panose="020B0604020202020204" pitchFamily="34" charset="0"/>
              </a:rPr>
              <a:t>.</a:t>
            </a:r>
          </a:p>
          <a:p>
            <a:pPr eaLnBrk="1" hangingPunct="1">
              <a:defRPr/>
            </a:pPr>
            <a:r>
              <a:rPr lang="en-US" altLang="en-US" sz="3000" dirty="0">
                <a:solidFill>
                  <a:schemeClr val="tx2">
                    <a:lumMod val="50000"/>
                  </a:schemeClr>
                </a:solidFill>
                <a:latin typeface="Arial" panose="020B0604020202020204" pitchFamily="34" charset="0"/>
              </a:rPr>
              <a:t>1.1 </a:t>
            </a:r>
            <a:r>
              <a:rPr lang="en-US" altLang="en-US" sz="3000" dirty="0" err="1">
                <a:solidFill>
                  <a:schemeClr val="tx2">
                    <a:lumMod val="50000"/>
                  </a:schemeClr>
                </a:solidFill>
                <a:latin typeface="Arial" panose="020B0604020202020204" pitchFamily="34" charset="0"/>
              </a:rPr>
              <a:t>Giới</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thiệu</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về</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1.2 </a:t>
            </a:r>
            <a:r>
              <a:rPr lang="en-US" altLang="en-US" sz="3000" dirty="0" err="1">
                <a:solidFill>
                  <a:schemeClr val="tx2">
                    <a:lumMod val="50000"/>
                  </a:schemeClr>
                </a:solidFill>
                <a:latin typeface="Arial" panose="020B0604020202020204" pitchFamily="34" charset="0"/>
              </a:rPr>
              <a:t>Đặc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điểm</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hệ</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thống</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1.3 </a:t>
            </a:r>
            <a:r>
              <a:rPr lang="en-US" altLang="en-US" sz="3000" dirty="0" err="1">
                <a:solidFill>
                  <a:schemeClr val="tx2">
                    <a:lumMod val="50000"/>
                  </a:schemeClr>
                </a:solidFill>
                <a:latin typeface="Arial" panose="020B0604020202020204" pitchFamily="34" charset="0"/>
              </a:rPr>
              <a:t>Các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mức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phát</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triển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hệ</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thống</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1.4 </a:t>
            </a:r>
            <a:r>
              <a:rPr lang="en-US" altLang="en-US" sz="3000" dirty="0" err="1">
                <a:solidFill>
                  <a:schemeClr val="tx2">
                    <a:lumMod val="50000"/>
                  </a:schemeClr>
                </a:solidFill>
                <a:latin typeface="Arial" panose="020B0604020202020204" pitchFamily="34" charset="0"/>
              </a:rPr>
              <a:t>Đăng</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ký</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giới</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thiệu</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nền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tảng</a:t>
            </a:r>
            <a:r>
              <a:rPr lang="en-US" altLang="en-US" sz="3000" dirty="0">
                <a:solidFill>
                  <a:schemeClr val="tx2">
                    <a:lumMod val="50000"/>
                  </a:schemeClr>
                </a:solidFill>
                <a:latin typeface="Arial" panose="020B0604020202020204" pitchFamily="34" charset="0"/>
              </a:rPr>
              <a:t> Cloud </a:t>
            </a:r>
            <a:r>
              <a:rPr lang="en-US" altLang="en-US" sz="3000" dirty="0" err="1">
                <a:solidFill>
                  <a:schemeClr val="tx2">
                    <a:lumMod val="50000"/>
                  </a:schemeClr>
                </a:solidFill>
                <a:latin typeface="Arial" panose="020B0604020202020204" pitchFamily="34" charset="0"/>
              </a:rPr>
              <a:t>miễn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phí</a:t>
            </a:r>
            <a:endParaRPr lang="en-US" altLang="en-US" sz="3000" dirty="0">
              <a:solidFill>
                <a:schemeClr val="tx2">
                  <a:lumMod val="50000"/>
                </a:schemeClr>
              </a:solidFill>
              <a:latin typeface="Arial" panose="020B0604020202020204" pitchFamily="34" charset="0"/>
            </a:endParaRPr>
          </a:p>
          <a:p>
            <a:pPr eaLnBrk="1" hangingPunct="1">
              <a:defRPr/>
            </a:pPr>
            <a:endParaRPr lang="en-US" altLang="en-US" sz="4000" b="1"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E13BA46-7494-0160-5D07-177E081E927C}"/>
              </a:ext>
            </a:extLst>
          </p:cNvPr>
          <p:cNvSpPr>
            <a:spLocks noGrp="1" noChangeArrowheads="1"/>
          </p:cNvSpPr>
          <p:nvPr>
            <p:ph type="title"/>
          </p:nvPr>
        </p:nvSpPr>
        <p:spPr>
          <a:xfrm>
            <a:off x="1524000" y="152400"/>
            <a:ext cx="9144000" cy="838200"/>
          </a:xfrm>
        </p:spPr>
        <p:txBody>
          <a:bodyPr anchor="ctr"/>
          <a:lstStyle/>
          <a:p>
            <a:pPr algn="ctr" eaLnBrk="1" hangingPunct="1">
              <a:defRPr/>
            </a:pPr>
            <a:r>
              <a:rPr lang="vi-VN" sz="4000" dirty="0">
                <a:solidFill>
                  <a:schemeClr val="tx2">
                    <a:lumMod val="50000"/>
                  </a:schemeClr>
                </a:solidFill>
                <a:latin typeface="Arial" panose="020B0604020202020204" pitchFamily="34" charset="0"/>
              </a:rPr>
              <a:t>IoT</a:t>
            </a:r>
            <a:r>
              <a:rPr lang="en-US" sz="4000" dirty="0">
                <a:solidFill>
                  <a:schemeClr val="tx2">
                    <a:lumMod val="50000"/>
                  </a:schemeClr>
                </a:solidFill>
                <a:latin typeface="Arial" panose="020B0604020202020204" pitchFamily="34" charset="0"/>
              </a:rPr>
              <a:t> </a:t>
            </a:r>
            <a:r>
              <a:rPr lang="en-US" altLang="en-US" sz="4000" dirty="0">
                <a:solidFill>
                  <a:schemeClr val="tx2">
                    <a:lumMod val="50000"/>
                  </a:schemeClr>
                </a:solidFill>
                <a:latin typeface="Arial" panose="020B0604020202020204" pitchFamily="34" charset="0"/>
              </a:rPr>
              <a:t>Gateways</a:t>
            </a:r>
          </a:p>
        </p:txBody>
      </p:sp>
      <p:cxnSp>
        <p:nvCxnSpPr>
          <p:cNvPr id="7" name="Straight Connector 6">
            <a:extLst>
              <a:ext uri="{FF2B5EF4-FFF2-40B4-BE49-F238E27FC236}">
                <a16:creationId xmlns:a16="http://schemas.microsoft.com/office/drawing/2014/main" id="{D32B3FBA-A0B8-FD71-11DD-D50E406A60B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340" name="Picture 1">
            <a:extLst>
              <a:ext uri="{FF2B5EF4-FFF2-40B4-BE49-F238E27FC236}">
                <a16:creationId xmlns:a16="http://schemas.microsoft.com/office/drawing/2014/main" id="{F4EB509C-92D5-C967-4759-4BDBA952F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447801"/>
            <a:ext cx="8585200"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147715-3A8E-FD90-DB80-E9C4EE47CF4B}"/>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3800" dirty="0" err="1">
                <a:solidFill>
                  <a:schemeClr val="tx2">
                    <a:lumMod val="50000"/>
                  </a:schemeClr>
                </a:solidFill>
                <a:latin typeface="Arial" panose="020B0604020202020204" pitchFamily="34" charset="0"/>
              </a:rPr>
              <a:t>Sự</a:t>
            </a:r>
            <a:r>
              <a:rPr lang="en-US" sz="3800" dirty="0">
                <a:solidFill>
                  <a:schemeClr val="tx2">
                    <a:lumMod val="50000"/>
                  </a:schemeClr>
                </a:solidFill>
                <a:latin typeface="Arial" panose="020B0604020202020204" pitchFamily="34" charset="0"/>
              </a:rPr>
              <a:t> </a:t>
            </a:r>
            <a:r>
              <a:rPr lang="en-US" sz="3800" dirty="0" err="1">
                <a:solidFill>
                  <a:schemeClr val="tx2">
                    <a:lumMod val="50000"/>
                  </a:schemeClr>
                </a:solidFill>
                <a:latin typeface="Arial" panose="020B0604020202020204" pitchFamily="34" charset="0"/>
              </a:rPr>
              <a:t>phân</a:t>
            </a:r>
            <a:r>
              <a:rPr lang="en-US" sz="3800" dirty="0">
                <a:solidFill>
                  <a:schemeClr val="tx2">
                    <a:lumMod val="50000"/>
                  </a:schemeClr>
                </a:solidFill>
                <a:latin typeface="Arial" panose="020B0604020202020204" pitchFamily="34" charset="0"/>
              </a:rPr>
              <a:t> chia </a:t>
            </a:r>
            <a:r>
              <a:rPr lang="en-US" sz="3800" dirty="0" err="1">
                <a:solidFill>
                  <a:schemeClr val="tx2">
                    <a:lumMod val="50000"/>
                  </a:schemeClr>
                </a:solidFill>
                <a:latin typeface="Arial" panose="020B0604020202020204" pitchFamily="34" charset="0"/>
              </a:rPr>
              <a:t>giữa</a:t>
            </a:r>
            <a:r>
              <a:rPr lang="en-US" sz="3800" dirty="0">
                <a:solidFill>
                  <a:schemeClr val="tx2">
                    <a:lumMod val="50000"/>
                  </a:schemeClr>
                </a:solidFill>
                <a:latin typeface="Arial" panose="020B0604020202020204" pitchFamily="34" charset="0"/>
              </a:rPr>
              <a:t> </a:t>
            </a:r>
            <a:r>
              <a:rPr lang="vi-VN" sz="3800" dirty="0">
                <a:solidFill>
                  <a:schemeClr val="tx2">
                    <a:lumMod val="50000"/>
                  </a:schemeClr>
                </a:solidFill>
                <a:latin typeface="Arial" panose="020B0604020202020204" pitchFamily="34" charset="0"/>
              </a:rPr>
              <a:t>IoT</a:t>
            </a:r>
            <a:r>
              <a:rPr lang="en-US" sz="3800" dirty="0">
                <a:solidFill>
                  <a:schemeClr val="tx2">
                    <a:lumMod val="50000"/>
                  </a:schemeClr>
                </a:solidFill>
                <a:latin typeface="Arial" panose="020B0604020202020204" pitchFamily="34" charset="0"/>
              </a:rPr>
              <a:t> </a:t>
            </a:r>
            <a:r>
              <a:rPr lang="en-US" altLang="en-US" sz="3800" dirty="0">
                <a:solidFill>
                  <a:schemeClr val="tx2">
                    <a:lumMod val="50000"/>
                  </a:schemeClr>
                </a:solidFill>
                <a:latin typeface="Arial" panose="020B0604020202020204" pitchFamily="34" charset="0"/>
              </a:rPr>
              <a:t>Stack - Web Stack</a:t>
            </a:r>
          </a:p>
        </p:txBody>
      </p:sp>
      <p:cxnSp>
        <p:nvCxnSpPr>
          <p:cNvPr id="7" name="Straight Connector 6">
            <a:extLst>
              <a:ext uri="{FF2B5EF4-FFF2-40B4-BE49-F238E27FC236}">
                <a16:creationId xmlns:a16="http://schemas.microsoft.com/office/drawing/2014/main" id="{7E7F7A8C-95E5-FFCA-FFC5-E73C5201DF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364" name="Picture 3">
            <a:extLst>
              <a:ext uri="{FF2B5EF4-FFF2-40B4-BE49-F238E27FC236}">
                <a16:creationId xmlns:a16="http://schemas.microsoft.com/office/drawing/2014/main" id="{7A31346D-C3DC-54A6-1188-F33688C51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4" y="1219201"/>
            <a:ext cx="6046787"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B477E72-805B-8811-DD8E-C930D5460AC4}"/>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1.2 </a:t>
            </a:r>
            <a:r>
              <a:rPr lang="en-US" altLang="en-US" sz="4000" dirty="0" err="1">
                <a:solidFill>
                  <a:schemeClr val="tx2">
                    <a:lumMod val="50000"/>
                  </a:schemeClr>
                </a:solidFill>
                <a:latin typeface="Arial" panose="020B0604020202020204" pitchFamily="34" charset="0"/>
              </a:rPr>
              <a:t>Đặc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điểm</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p>
        </p:txBody>
      </p:sp>
      <p:cxnSp>
        <p:nvCxnSpPr>
          <p:cNvPr id="7" name="Straight Connector 6">
            <a:extLst>
              <a:ext uri="{FF2B5EF4-FFF2-40B4-BE49-F238E27FC236}">
                <a16:creationId xmlns:a16="http://schemas.microsoft.com/office/drawing/2014/main" id="{1E9B7093-F984-7366-3783-7B72D7557B3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388" name="TextBox 7">
            <a:extLst>
              <a:ext uri="{FF2B5EF4-FFF2-40B4-BE49-F238E27FC236}">
                <a16:creationId xmlns:a16="http://schemas.microsoft.com/office/drawing/2014/main" id="{F82BC420-22C2-5E4E-2BE7-EE875B80EC84}"/>
              </a:ext>
            </a:extLst>
          </p:cNvPr>
          <p:cNvSpPr txBox="1">
            <a:spLocks noChangeArrowheads="1"/>
          </p:cNvSpPr>
          <p:nvPr/>
        </p:nvSpPr>
        <p:spPr bwMode="auto">
          <a:xfrm>
            <a:off x="1353234" y="4459288"/>
            <a:ext cx="8712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dirty="0"/>
              <a:t>- </a:t>
            </a:r>
            <a:r>
              <a:rPr lang="vi-VN" altLang="en-US" sz="2800" dirty="0"/>
              <a:t>Năng động và tự thích ứng</a:t>
            </a:r>
          </a:p>
          <a:p>
            <a:pPr>
              <a:spcBef>
                <a:spcPct val="0"/>
              </a:spcBef>
              <a:buClrTx/>
              <a:buSzTx/>
              <a:buFontTx/>
              <a:buNone/>
            </a:pPr>
            <a:r>
              <a:rPr lang="en-US" altLang="en-US" sz="2800" dirty="0"/>
              <a:t>- </a:t>
            </a:r>
            <a:r>
              <a:rPr lang="vi-VN" altLang="en-US" sz="2800" dirty="0"/>
              <a:t>Tự định cấu hình</a:t>
            </a:r>
          </a:p>
          <a:p>
            <a:pPr>
              <a:spcBef>
                <a:spcPct val="0"/>
              </a:spcBef>
              <a:buClrTx/>
              <a:buSzTx/>
              <a:buFontTx/>
              <a:buNone/>
            </a:pPr>
            <a:r>
              <a:rPr lang="en-US" altLang="en-US" sz="2800" dirty="0"/>
              <a:t>- </a:t>
            </a:r>
            <a:r>
              <a:rPr lang="vi-VN" altLang="en-US" sz="2800" dirty="0"/>
              <a:t>Các giao thức truyền thông có thể tương tác</a:t>
            </a:r>
          </a:p>
          <a:p>
            <a:pPr>
              <a:spcBef>
                <a:spcPct val="0"/>
              </a:spcBef>
              <a:buClrTx/>
              <a:buSzTx/>
              <a:buFontTx/>
              <a:buNone/>
            </a:pPr>
            <a:r>
              <a:rPr lang="en-US" altLang="en-US" sz="2800" dirty="0"/>
              <a:t>- </a:t>
            </a:r>
            <a:r>
              <a:rPr lang="vi-VN" altLang="en-US" sz="2800" dirty="0"/>
              <a:t>Nhận dạng duy nhất</a:t>
            </a:r>
          </a:p>
          <a:p>
            <a:pPr>
              <a:spcBef>
                <a:spcPct val="0"/>
              </a:spcBef>
              <a:buClrTx/>
              <a:buSzTx/>
              <a:buFontTx/>
              <a:buNone/>
            </a:pPr>
            <a:r>
              <a:rPr lang="en-US" altLang="en-US" sz="2800" dirty="0"/>
              <a:t>- </a:t>
            </a:r>
            <a:r>
              <a:rPr lang="vi-VN" altLang="en-US" sz="2800" dirty="0"/>
              <a:t>Tích hợp vào mạng thông tin</a:t>
            </a:r>
            <a:endParaRPr lang="en-US" altLang="en-US" sz="2800" dirty="0"/>
          </a:p>
        </p:txBody>
      </p:sp>
      <p:pic>
        <p:nvPicPr>
          <p:cNvPr id="16389" name="Picture 1">
            <a:extLst>
              <a:ext uri="{FF2B5EF4-FFF2-40B4-BE49-F238E27FC236}">
                <a16:creationId xmlns:a16="http://schemas.microsoft.com/office/drawing/2014/main" id="{CB4BAD4C-F662-355B-B6FA-A98CDDE47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866" y="1447801"/>
            <a:ext cx="6705600"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4959AF-7216-5EB2-D268-6E9E9A3FD51D}"/>
              </a:ext>
            </a:extLst>
          </p:cNvPr>
          <p:cNvSpPr>
            <a:spLocks noGrp="1" noChangeArrowheads="1"/>
          </p:cNvSpPr>
          <p:nvPr>
            <p:ph type="title"/>
          </p:nvPr>
        </p:nvSpPr>
        <p:spPr>
          <a:xfrm>
            <a:off x="1524000" y="152400"/>
            <a:ext cx="9144000" cy="838200"/>
          </a:xfrm>
        </p:spPr>
        <p:txBody>
          <a:bodyPr anchor="ctr"/>
          <a:lstStyle/>
          <a:p>
            <a:pPr algn="ctr" eaLnBrk="1" hangingPunct="1"/>
            <a:r>
              <a:rPr lang="en-US" altLang="en-US" sz="4000"/>
              <a:t>Thiết kế vật lý IoT</a:t>
            </a:r>
          </a:p>
        </p:txBody>
      </p:sp>
      <p:cxnSp>
        <p:nvCxnSpPr>
          <p:cNvPr id="7" name="Straight Connector 6">
            <a:extLst>
              <a:ext uri="{FF2B5EF4-FFF2-40B4-BE49-F238E27FC236}">
                <a16:creationId xmlns:a16="http://schemas.microsoft.com/office/drawing/2014/main" id="{B002B51F-A916-FB24-EE0D-EC8EAA38AEB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EE7431-5B6F-72FA-65B5-9922DB115761}"/>
              </a:ext>
            </a:extLst>
          </p:cNvPr>
          <p:cNvSpPr txBox="1"/>
          <p:nvPr/>
        </p:nvSpPr>
        <p:spPr>
          <a:xfrm>
            <a:off x="998806" y="1520826"/>
            <a:ext cx="10156874" cy="4154984"/>
          </a:xfrm>
          <a:prstGeom prst="rect">
            <a:avLst/>
          </a:prstGeom>
          <a:noFill/>
        </p:spPr>
        <p:txBody>
          <a:bodyPr wrap="square">
            <a:spAutoFit/>
          </a:bodyPr>
          <a:lstStyle/>
          <a:p>
            <a:pPr algn="just">
              <a:defRPr/>
            </a:pPr>
            <a:r>
              <a:rPr lang="en-US" sz="2400" dirty="0"/>
              <a:t>- </a:t>
            </a:r>
            <a:r>
              <a:rPr lang="vi-VN" sz="2400" dirty="0"/>
              <a:t>"Things" trong IoT thường đề cập đến các thiết bị IoT có đặc điểm nhận dạng duy nhất và có thể thực hiện các khả năng viễn thám, kích hoạt và giám sát.</a:t>
            </a:r>
          </a:p>
          <a:p>
            <a:pPr marL="342900" indent="-342900" algn="just">
              <a:buFontTx/>
              <a:buChar char="-"/>
              <a:defRPr/>
            </a:pPr>
            <a:r>
              <a:rPr lang="vi-VN" sz="2400" dirty="0"/>
              <a:t>Các thiết bị IoT có thể:</a:t>
            </a:r>
            <a:endParaRPr lang="en-US" sz="2400" dirty="0"/>
          </a:p>
          <a:p>
            <a:pPr algn="just">
              <a:defRPr/>
            </a:pPr>
            <a:r>
              <a:rPr lang="en-US" sz="2400" dirty="0"/>
              <a:t>. </a:t>
            </a:r>
            <a:r>
              <a:rPr lang="vi-VN" sz="2400" dirty="0">
                <a:solidFill>
                  <a:srgbClr val="000000"/>
                </a:solidFill>
                <a:latin typeface="Roboto" panose="02000000000000000000" pitchFamily="2" charset="0"/>
              </a:rPr>
              <a:t>Trao đổi dữ liệu với các thiết bị và ứng dụng được kết nối khác (trực tiếp hoặc gián tiếp)</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Thu </a:t>
            </a:r>
            <a:r>
              <a:rPr lang="en-US" sz="2400" dirty="0" err="1">
                <a:solidFill>
                  <a:srgbClr val="000000"/>
                </a:solidFill>
                <a:latin typeface="Roboto" panose="02000000000000000000" pitchFamily="2" charset="0"/>
              </a:rPr>
              <a:t>thập</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từ</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thiết</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bị</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khác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và</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xử</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lý</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cục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bộ</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Gửi</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đến</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máy</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chủ</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tập</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trung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hoặc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dựa</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vào</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ứng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dụng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đầu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cuối</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trên</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đám</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mây</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để</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xử</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lý</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a:t>
            </a:r>
            <a:r>
              <a:rPr lang="vi-VN" sz="2400" dirty="0">
                <a:solidFill>
                  <a:srgbClr val="000000"/>
                </a:solidFill>
                <a:latin typeface="Roboto" panose="02000000000000000000" pitchFamily="2" charset="0"/>
              </a:rPr>
              <a:t>Thực hiện một số tác vụ cục bộ và các tác vụ khác trong cơ sở hạ tầng IoT, dựa trên các hạn chế về thời gian và không gian</a:t>
            </a:r>
            <a:endParaRPr 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B48520-0049-012D-4042-7E4EA51D616B}"/>
              </a:ext>
            </a:extLst>
          </p:cNvPr>
          <p:cNvSpPr>
            <a:spLocks noGrp="1" noChangeArrowheads="1"/>
          </p:cNvSpPr>
          <p:nvPr>
            <p:ph type="title"/>
          </p:nvPr>
        </p:nvSpPr>
        <p:spPr>
          <a:xfrm>
            <a:off x="1524000" y="152400"/>
            <a:ext cx="9144000" cy="838200"/>
          </a:xfrm>
        </p:spPr>
        <p:txBody>
          <a:bodyPr anchor="ctr"/>
          <a:lstStyle/>
          <a:p>
            <a:pPr algn="ctr" eaLnBrk="1" hangingPunct="1"/>
            <a:r>
              <a:rPr lang="vi-VN" altLang="en-US" sz="4000"/>
              <a:t>Sơ đồ khối chung của một thiết bị IoT</a:t>
            </a:r>
            <a:endParaRPr lang="en-US" altLang="en-US" sz="4000"/>
          </a:p>
        </p:txBody>
      </p:sp>
      <p:cxnSp>
        <p:nvCxnSpPr>
          <p:cNvPr id="7" name="Straight Connector 6">
            <a:extLst>
              <a:ext uri="{FF2B5EF4-FFF2-40B4-BE49-F238E27FC236}">
                <a16:creationId xmlns:a16="http://schemas.microsoft.com/office/drawing/2014/main" id="{7ACB8124-021B-EC82-A70A-41381E98138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object 6">
            <a:extLst>
              <a:ext uri="{FF2B5EF4-FFF2-40B4-BE49-F238E27FC236}">
                <a16:creationId xmlns:a16="http://schemas.microsoft.com/office/drawing/2014/main" id="{31E8AF24-1679-D3DB-FFC3-59F7714C6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688" y="1767414"/>
            <a:ext cx="7001908" cy="357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693777B-F911-C92B-EB6D-8E3B322356E2}"/>
              </a:ext>
            </a:extLst>
          </p:cNvPr>
          <p:cNvSpPr txBox="1"/>
          <p:nvPr/>
        </p:nvSpPr>
        <p:spPr>
          <a:xfrm>
            <a:off x="552329" y="1767414"/>
            <a:ext cx="4497972" cy="3046988"/>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bị</a:t>
            </a:r>
            <a:r>
              <a:rPr lang="en-US" sz="2400" dirty="0">
                <a:latin typeface="Tahoma" panose="020B0604030504040204" pitchFamily="34" charset="0"/>
                <a:ea typeface="Tahoma" panose="020B0604030504040204" pitchFamily="34" charset="0"/>
                <a:cs typeface="Tahoma" panose="020B0604030504040204" pitchFamily="34" charset="0"/>
              </a:rPr>
              <a:t> IoT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thể</a:t>
            </a:r>
            <a:r>
              <a:rPr lang="en-US" sz="2400" dirty="0">
                <a:latin typeface="Tahoma" panose="020B0604030504040204" pitchFamily="34" charset="0"/>
                <a:ea typeface="Tahoma" panose="020B0604030504040204" pitchFamily="34" charset="0"/>
                <a:cs typeface="Tahoma" panose="020B0604030504040204" pitchFamily="34" charset="0"/>
              </a:rPr>
              <a:t> bao </a:t>
            </a:r>
            <a:r>
              <a:rPr lang="en-US" sz="2400" dirty="0" err="1">
                <a:latin typeface="Tahoma" panose="020B0604030504040204" pitchFamily="34" charset="0"/>
                <a:ea typeface="Tahoma" panose="020B0604030504040204" pitchFamily="34" charset="0"/>
                <a:cs typeface="Tahoma" panose="020B0604030504040204" pitchFamily="34" charset="0"/>
              </a:rPr>
              <a:t>gồm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số</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giao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diện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với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bị</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dây</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dây</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I / O cho cảm biến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kết nối Internet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Bộ nhớ và giao diện lưu trữ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âm thanh / video.</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45F5F13-01E0-7E3B-7612-DA7B0176EAAD}"/>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a:t>IoT</a:t>
            </a:r>
            <a:r>
              <a:rPr lang="en-US" sz="4000" spc="-55" dirty="0"/>
              <a:t> </a:t>
            </a:r>
            <a:r>
              <a:rPr lang="en-US" sz="4000" spc="-5" dirty="0"/>
              <a:t>Protocols</a:t>
            </a:r>
            <a:endParaRPr lang="en-US" altLang="en-US" sz="4000" dirty="0"/>
          </a:p>
        </p:txBody>
      </p:sp>
      <p:cxnSp>
        <p:nvCxnSpPr>
          <p:cNvPr id="7" name="Straight Connector 6">
            <a:extLst>
              <a:ext uri="{FF2B5EF4-FFF2-40B4-BE49-F238E27FC236}">
                <a16:creationId xmlns:a16="http://schemas.microsoft.com/office/drawing/2014/main" id="{49D4B159-BB32-E8E0-721B-816770323F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1">
            <a:extLst>
              <a:ext uri="{FF2B5EF4-FFF2-40B4-BE49-F238E27FC236}">
                <a16:creationId xmlns:a16="http://schemas.microsoft.com/office/drawing/2014/main" id="{1D7A013B-1399-EF2C-28DB-9D8EE8870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76" y="1295400"/>
            <a:ext cx="48228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a:extLst>
              <a:ext uri="{FF2B5EF4-FFF2-40B4-BE49-F238E27FC236}">
                <a16:creationId xmlns:a16="http://schemas.microsoft.com/office/drawing/2014/main" id="{27033DB0-C24E-830B-E8C7-73677C54F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01" y="1143000"/>
            <a:ext cx="419100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C3528F-F450-AE6A-DFC6-DA151F97AA05}"/>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Thiết</a:t>
            </a:r>
            <a:r>
              <a:rPr lang="en-US" sz="4000" spc="-5" dirty="0"/>
              <a:t> </a:t>
            </a:r>
            <a:r>
              <a:rPr lang="en-US" sz="4000" spc="-5" dirty="0" err="1"/>
              <a:t>kế</a:t>
            </a:r>
            <a:r>
              <a:rPr lang="en-US" sz="4000" spc="-5" dirty="0"/>
              <a:t> logic </a:t>
            </a:r>
            <a:r>
              <a:rPr lang="en-US" sz="4000" spc="-5" dirty="0" err="1"/>
              <a:t>của</a:t>
            </a:r>
            <a:r>
              <a:rPr lang="en-US" sz="4000" spc="-5" dirty="0"/>
              <a:t> IoT</a:t>
            </a:r>
            <a:endParaRPr lang="en-US" altLang="en-US" sz="4000" spc="-5" dirty="0"/>
          </a:p>
        </p:txBody>
      </p:sp>
      <p:cxnSp>
        <p:nvCxnSpPr>
          <p:cNvPr id="7" name="Straight Connector 6">
            <a:extLst>
              <a:ext uri="{FF2B5EF4-FFF2-40B4-BE49-F238E27FC236}">
                <a16:creationId xmlns:a16="http://schemas.microsoft.com/office/drawing/2014/main" id="{BD9A4958-1492-2151-19D0-365013BDA83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0484" name="Picture 1">
            <a:extLst>
              <a:ext uri="{FF2B5EF4-FFF2-40B4-BE49-F238E27FC236}">
                <a16:creationId xmlns:a16="http://schemas.microsoft.com/office/drawing/2014/main" id="{097EB018-8B36-FE06-6656-E98738F94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704" y="1362873"/>
            <a:ext cx="5590735" cy="518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a:extLst>
              <a:ext uri="{FF2B5EF4-FFF2-40B4-BE49-F238E27FC236}">
                <a16:creationId xmlns:a16="http://schemas.microsoft.com/office/drawing/2014/main" id="{7B3CFBC3-EC47-0094-F8D4-90DF7454E31F}"/>
              </a:ext>
            </a:extLst>
          </p:cNvPr>
          <p:cNvSpPr txBox="1">
            <a:spLocks noChangeArrowheads="1"/>
          </p:cNvSpPr>
          <p:nvPr/>
        </p:nvSpPr>
        <p:spPr bwMode="auto">
          <a:xfrm>
            <a:off x="1676400" y="1506538"/>
            <a:ext cx="37338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Thiết kế logic của một hệ thống IoT đề cập đến một biểu diễn trừu tượng của các thực thể và quy trình mà không đi sâu vào các chi tiết cụ thể cấp thấp của việc triển khai.</a:t>
            </a:r>
          </a:p>
          <a:p>
            <a:pPr algn="just">
              <a:spcBef>
                <a:spcPct val="0"/>
              </a:spcBef>
              <a:buClrTx/>
              <a:buSzTx/>
              <a:buFontTx/>
              <a:buNone/>
            </a:pPr>
            <a:r>
              <a:rPr lang="en-US" altLang="en-US" sz="2400" dirty="0"/>
              <a:t>- </a:t>
            </a:r>
            <a:r>
              <a:rPr lang="vi-VN" altLang="en-US" sz="2400" dirty="0"/>
              <a:t>Hệ thống IoT bao gồm một số khối chức năng cung cấp cho hệ thống các khả năng nhận dạng, cảm biến, hành động, giao tiếp và quản lý.</a:t>
            </a:r>
            <a:endParaRPr lang="en-US" alt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AE620A0-D558-37E7-025E-ADA2281D86A9}"/>
              </a:ext>
            </a:extLst>
          </p:cNvPr>
          <p:cNvSpPr>
            <a:spLocks noGrp="1" noChangeArrowheads="1"/>
          </p:cNvSpPr>
          <p:nvPr>
            <p:ph type="title"/>
          </p:nvPr>
        </p:nvSpPr>
        <p:spPr>
          <a:xfrm>
            <a:off x="1524000" y="152400"/>
            <a:ext cx="9144000" cy="838200"/>
          </a:xfrm>
        </p:spPr>
        <p:txBody>
          <a:bodyPr anchor="ctr">
            <a:normAutofit/>
          </a:bodyP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Request-Response</a:t>
            </a:r>
            <a:endParaRPr lang="en-US" altLang="en-US" sz="4000" spc="-5" dirty="0"/>
          </a:p>
        </p:txBody>
      </p:sp>
      <p:cxnSp>
        <p:nvCxnSpPr>
          <p:cNvPr id="7" name="Straight Connector 6">
            <a:extLst>
              <a:ext uri="{FF2B5EF4-FFF2-40B4-BE49-F238E27FC236}">
                <a16:creationId xmlns:a16="http://schemas.microsoft.com/office/drawing/2014/main" id="{02FF8AD2-661C-F80A-C721-A53F3E013D5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1508" name="Picture 1">
            <a:extLst>
              <a:ext uri="{FF2B5EF4-FFF2-40B4-BE49-F238E27FC236}">
                <a16:creationId xmlns:a16="http://schemas.microsoft.com/office/drawing/2014/main" id="{D69965BB-BB5E-873A-3AB5-8A398FA51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362324"/>
            <a:ext cx="76454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5">
            <a:extLst>
              <a:ext uri="{FF2B5EF4-FFF2-40B4-BE49-F238E27FC236}">
                <a16:creationId xmlns:a16="http://schemas.microsoft.com/office/drawing/2014/main" id="{6B3D141C-FA04-9D52-0CFD-F408C04151E8}"/>
              </a:ext>
            </a:extLst>
          </p:cNvPr>
          <p:cNvSpPr txBox="1">
            <a:spLocks noChangeArrowheads="1"/>
          </p:cNvSpPr>
          <p:nvPr/>
        </p:nvSpPr>
        <p:spPr bwMode="auto">
          <a:xfrm>
            <a:off x="1905000" y="4103688"/>
            <a:ext cx="85852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a:t>Request-Response là một mô hình giao tiếp trong đó máy khách gửi yêu cầu đến máy chủ và máy chủ phản hồi lại các yêu cầu.</a:t>
            </a:r>
          </a:p>
          <a:p>
            <a:pPr algn="just">
              <a:spcBef>
                <a:spcPct val="0"/>
              </a:spcBef>
              <a:buClrTx/>
              <a:buSzTx/>
              <a:buFontTx/>
              <a:buChar char="-"/>
            </a:pPr>
            <a:r>
              <a:rPr lang="vi-VN" altLang="en-US" sz="2400"/>
              <a:t>Khi máy chủ nhận được một yêu cầu, nó sẽ quyết định cách trả lời, tìm nạp dữ liệu, truy xuất các biểu diễn tài nguyên, chuẩn bị phản hồi và sau đó gửi phản hồi đến máy khách</a:t>
            </a:r>
            <a:endParaRPr lang="en-US" altLang="en-US"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8FA86AA-DCE0-B23C-7AFF-0921CF4D909D}"/>
              </a:ext>
            </a:extLst>
          </p:cNvPr>
          <p:cNvSpPr>
            <a:spLocks noGrp="1" noChangeArrowheads="1"/>
          </p:cNvSpPr>
          <p:nvPr>
            <p:ph type="title"/>
          </p:nvPr>
        </p:nvSpPr>
        <p:spPr>
          <a:xfrm>
            <a:off x="1524636" y="-72190"/>
            <a:ext cx="9144000" cy="838200"/>
          </a:xfrm>
        </p:spPr>
        <p:txBody>
          <a:bodyPr anchor="ctr">
            <a:normAutofit/>
          </a:bodyP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Publish - Subscribe</a:t>
            </a:r>
            <a:endParaRPr lang="en-US" altLang="en-US" sz="4000" dirty="0"/>
          </a:p>
        </p:txBody>
      </p:sp>
      <p:pic>
        <p:nvPicPr>
          <p:cNvPr id="22532" name="Picture 1">
            <a:extLst>
              <a:ext uri="{FF2B5EF4-FFF2-40B4-BE49-F238E27FC236}">
                <a16:creationId xmlns:a16="http://schemas.microsoft.com/office/drawing/2014/main" id="{67FC4B12-E506-C923-F177-C6491B6E4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54" y="608676"/>
            <a:ext cx="10158698" cy="38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5">
            <a:extLst>
              <a:ext uri="{FF2B5EF4-FFF2-40B4-BE49-F238E27FC236}">
                <a16:creationId xmlns:a16="http://schemas.microsoft.com/office/drawing/2014/main" id="{54C7CB99-4357-3C3E-3376-C922C2D41F1B}"/>
              </a:ext>
            </a:extLst>
          </p:cNvPr>
          <p:cNvSpPr txBox="1">
            <a:spLocks noChangeArrowheads="1"/>
          </p:cNvSpPr>
          <p:nvPr/>
        </p:nvSpPr>
        <p:spPr bwMode="auto">
          <a:xfrm>
            <a:off x="153672" y="4530035"/>
            <a:ext cx="11885928"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000" dirty="0"/>
              <a:t>Publish-Subscribe</a:t>
            </a:r>
            <a:r>
              <a:rPr lang="en-US" altLang="en-US" sz="2000" dirty="0"/>
              <a:t> </a:t>
            </a:r>
            <a:r>
              <a:rPr lang="vi-VN" altLang="en-US" sz="2000" dirty="0"/>
              <a:t>là một </a:t>
            </a:r>
            <a:r>
              <a:rPr lang="vi-VN" altLang="en-US" sz="2000" b="1" dirty="0"/>
              <a:t>mô hình truyền thông </a:t>
            </a:r>
            <a:r>
              <a:rPr lang="vi-VN" altLang="en-US" sz="2000" dirty="0"/>
              <a:t>liên quan đến các nhà </a:t>
            </a:r>
            <a:r>
              <a:rPr lang="en-US" altLang="en-US" sz="2000" dirty="0" err="1"/>
              <a:t>cung</a:t>
            </a:r>
            <a:r>
              <a:rPr lang="en-US" altLang="en-US" sz="2000" dirty="0"/>
              <a:t> </a:t>
            </a:r>
            <a:r>
              <a:rPr lang="en-US" altLang="en-US" sz="2000" dirty="0" err="1"/>
              <a:t>cấp</a:t>
            </a:r>
            <a:r>
              <a:rPr lang="vi-VN" altLang="en-US" sz="2000" dirty="0"/>
              <a:t>, </a:t>
            </a:r>
            <a:r>
              <a:rPr lang="en-US" altLang="en-US" sz="2000" dirty="0"/>
              <a:t>Broker </a:t>
            </a:r>
            <a:r>
              <a:rPr lang="vi-VN" altLang="en-US" sz="2000" dirty="0"/>
              <a:t>và người tiêu dùng.</a:t>
            </a:r>
            <a:endParaRPr lang="en-US" altLang="en-US" sz="2000" dirty="0"/>
          </a:p>
          <a:p>
            <a:pPr>
              <a:spcBef>
                <a:spcPct val="0"/>
              </a:spcBef>
              <a:buClrTx/>
              <a:buSzTx/>
              <a:buFontTx/>
              <a:buChar char="-"/>
            </a:pPr>
            <a:r>
              <a:rPr lang="vi-VN" altLang="en-US" sz="2000" dirty="0"/>
              <a:t>Publishers</a:t>
            </a:r>
            <a:r>
              <a:rPr lang="en-US" altLang="en-US" sz="2000" dirty="0"/>
              <a:t> </a:t>
            </a:r>
            <a:r>
              <a:rPr lang="vi-VN" altLang="en-US" sz="2000" dirty="0"/>
              <a:t>là nguồn dữ liệu. </a:t>
            </a:r>
            <a:r>
              <a:rPr lang="en-US" altLang="en-US" sz="2000" dirty="0"/>
              <a:t>G</a:t>
            </a:r>
            <a:r>
              <a:rPr lang="vi-VN" altLang="en-US" sz="2000" dirty="0"/>
              <a:t>ửi dữ liệu đến các chủ đề do </a:t>
            </a:r>
            <a:r>
              <a:rPr lang="en-US" altLang="en-US" sz="2000" dirty="0"/>
              <a:t>broker </a:t>
            </a:r>
            <a:r>
              <a:rPr lang="vi-VN" altLang="en-US" sz="2000" dirty="0"/>
              <a:t>quản lý. </a:t>
            </a:r>
            <a:r>
              <a:rPr lang="vi-VN" altLang="en-US" sz="2000" b="1" dirty="0"/>
              <a:t>Publishers không nhận thức</a:t>
            </a:r>
            <a:r>
              <a:rPr lang="vi-VN" altLang="en-US" sz="2000" dirty="0"/>
              <a:t> được người tiêu d</a:t>
            </a:r>
            <a:r>
              <a:rPr lang="en-US" altLang="en-US" sz="2000" dirty="0"/>
              <a:t>ù</a:t>
            </a:r>
            <a:r>
              <a:rPr lang="vi-VN" altLang="en-US" sz="2000" dirty="0"/>
              <a:t>ng</a:t>
            </a:r>
            <a:r>
              <a:rPr lang="en-US" altLang="en-US" sz="2000" dirty="0"/>
              <a:t>(</a:t>
            </a:r>
            <a:r>
              <a:rPr lang="en-US" altLang="en-US" sz="2000" b="1" i="1" dirty="0"/>
              <a:t>consumers</a:t>
            </a:r>
            <a:r>
              <a:rPr lang="en-US" altLang="en-US" sz="2000" dirty="0"/>
              <a:t>)</a:t>
            </a:r>
            <a:r>
              <a:rPr lang="vi-VN" altLang="en-US" sz="2000" dirty="0"/>
              <a:t>.</a:t>
            </a:r>
          </a:p>
          <a:p>
            <a:pPr>
              <a:spcBef>
                <a:spcPct val="0"/>
              </a:spcBef>
              <a:buClrTx/>
              <a:buSzTx/>
              <a:buFontTx/>
              <a:buChar char="-"/>
            </a:pPr>
            <a:r>
              <a:rPr lang="vi-VN" altLang="en-US" sz="2000" dirty="0"/>
              <a:t>Consumer</a:t>
            </a:r>
            <a:r>
              <a:rPr lang="en-US" altLang="en-US" sz="2000" dirty="0"/>
              <a:t> </a:t>
            </a:r>
            <a:r>
              <a:rPr lang="vi-VN" altLang="en-US" sz="2000" b="1" dirty="0"/>
              <a:t>đăng ký các chủ đề do </a:t>
            </a:r>
            <a:r>
              <a:rPr lang="en-US" altLang="en-US" sz="2000" dirty="0"/>
              <a:t>broker </a:t>
            </a:r>
            <a:r>
              <a:rPr lang="vi-VN" altLang="en-US" sz="2000" b="1" dirty="0"/>
              <a:t>quản lý</a:t>
            </a:r>
            <a:r>
              <a:rPr lang="vi-VN" altLang="en-US" sz="2000" dirty="0"/>
              <a:t>.</a:t>
            </a:r>
          </a:p>
          <a:p>
            <a:pPr>
              <a:spcBef>
                <a:spcPct val="0"/>
              </a:spcBef>
              <a:buClrTx/>
              <a:buSzTx/>
              <a:buFontTx/>
              <a:buChar char="-"/>
            </a:pPr>
            <a:r>
              <a:rPr lang="vi-VN" altLang="en-US" sz="2000" dirty="0"/>
              <a:t>Khi </a:t>
            </a:r>
            <a:r>
              <a:rPr lang="en-US" altLang="en-US" sz="2000" dirty="0"/>
              <a:t>broker </a:t>
            </a:r>
            <a:r>
              <a:rPr lang="vi-VN" altLang="en-US" sz="2000" dirty="0"/>
              <a:t>nhận dữ liệu cho một chủ đề từ Publishers, </a:t>
            </a:r>
            <a:r>
              <a:rPr lang="en-US" altLang="en-US" sz="2000" dirty="0"/>
              <a:t>broker</a:t>
            </a:r>
            <a:r>
              <a:rPr lang="vi-VN" altLang="en-US" sz="2000" dirty="0"/>
              <a:t> sẽ gửi dữ liệu đến tất cả Consumer đã đăng ký.</a:t>
            </a:r>
            <a:endParaRPr lang="en-US" altLang="en-US" sz="2000" dirty="0"/>
          </a:p>
          <a:p>
            <a:pPr>
              <a:spcBef>
                <a:spcPct val="0"/>
              </a:spcBef>
              <a:buClrTx/>
              <a:buSzTx/>
              <a:buFontTx/>
              <a:buChar char="-"/>
            </a:pPr>
            <a:endParaRPr lang="en-US" altLang="en-US" sz="2400" dirty="0"/>
          </a:p>
        </p:txBody>
      </p:sp>
    </p:spTree>
    <p:extLst>
      <p:ext uri="{BB962C8B-B14F-4D97-AF65-F5344CB8AC3E}">
        <p14:creationId xmlns:p14="http://schemas.microsoft.com/office/powerpoint/2010/main" val="23436811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21653C-D9DB-FA40-785E-784651C15A71}"/>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Push-Pull</a:t>
            </a:r>
            <a:endParaRPr lang="en-US" altLang="en-US" sz="4000" dirty="0"/>
          </a:p>
        </p:txBody>
      </p:sp>
      <p:cxnSp>
        <p:nvCxnSpPr>
          <p:cNvPr id="7" name="Straight Connector 6">
            <a:extLst>
              <a:ext uri="{FF2B5EF4-FFF2-40B4-BE49-F238E27FC236}">
                <a16:creationId xmlns:a16="http://schemas.microsoft.com/office/drawing/2014/main" id="{569EF75C-5342-D0C2-7256-14991C15A1B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556" name="Picture 1">
            <a:extLst>
              <a:ext uri="{FF2B5EF4-FFF2-40B4-BE49-F238E27FC236}">
                <a16:creationId xmlns:a16="http://schemas.microsoft.com/office/drawing/2014/main" id="{C0B843B7-CB1B-156B-681C-C2E933203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133" y="1065213"/>
            <a:ext cx="68707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5">
            <a:extLst>
              <a:ext uri="{FF2B5EF4-FFF2-40B4-BE49-F238E27FC236}">
                <a16:creationId xmlns:a16="http://schemas.microsoft.com/office/drawing/2014/main" id="{7F40A3C2-69DF-3C93-CE44-343999398854}"/>
              </a:ext>
            </a:extLst>
          </p:cNvPr>
          <p:cNvSpPr txBox="1">
            <a:spLocks noChangeArrowheads="1"/>
          </p:cNvSpPr>
          <p:nvPr/>
        </p:nvSpPr>
        <p:spPr bwMode="auto">
          <a:xfrm>
            <a:off x="532737" y="3697288"/>
            <a:ext cx="1105231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Push-Pull là một </a:t>
            </a:r>
            <a:r>
              <a:rPr lang="vi-VN" altLang="en-US" sz="2400" b="1" dirty="0"/>
              <a:t>mô hình giao tiếp</a:t>
            </a:r>
            <a:r>
              <a:rPr lang="en-US" altLang="en-US" sz="2400" dirty="0"/>
              <a:t>: </a:t>
            </a:r>
            <a:r>
              <a:rPr lang="en-US" altLang="en-US" sz="2400" dirty="0" err="1" smtClean="0"/>
              <a:t>Nhà</a:t>
            </a:r>
            <a:r>
              <a:rPr lang="en-US" altLang="en-US" sz="2400" dirty="0" smtClean="0"/>
              <a:t> </a:t>
            </a:r>
            <a:r>
              <a:rPr lang="vi-VN" altLang="en-US" sz="2400" dirty="0" smtClean="0"/>
              <a:t>sản </a:t>
            </a:r>
            <a:r>
              <a:rPr lang="vi-VN" altLang="en-US" sz="2400" dirty="0"/>
              <a:t>xuất dữ liệu </a:t>
            </a:r>
            <a:r>
              <a:rPr lang="vi-VN" altLang="en-US" sz="2400" b="1" dirty="0"/>
              <a:t>đẩy dữ liệu vào hàng đợi</a:t>
            </a:r>
            <a:r>
              <a:rPr lang="vi-VN" altLang="en-US" sz="2400" dirty="0"/>
              <a:t> và người tiêu dùng </a:t>
            </a:r>
            <a:r>
              <a:rPr lang="en-US" altLang="en-US" sz="2400" dirty="0" err="1"/>
              <a:t>lấy</a:t>
            </a:r>
            <a:r>
              <a:rPr lang="vi-VN" altLang="en-US" sz="2400" dirty="0"/>
              <a:t> dữ liệu từ hàng đợi.</a:t>
            </a:r>
            <a:endParaRPr lang="en-US" altLang="en-US" sz="2400" dirty="0"/>
          </a:p>
          <a:p>
            <a:pPr>
              <a:spcBef>
                <a:spcPct val="0"/>
              </a:spcBef>
              <a:buClrTx/>
              <a:buSzTx/>
              <a:buFontTx/>
              <a:buNone/>
            </a:pPr>
            <a:r>
              <a:rPr lang="en-US" altLang="en-US" sz="2400" dirty="0"/>
              <a:t>- </a:t>
            </a:r>
            <a:r>
              <a:rPr lang="vi-VN" altLang="en-US" sz="2400" dirty="0"/>
              <a:t>Người sản xuất </a:t>
            </a:r>
            <a:r>
              <a:rPr lang="vi-VN" altLang="en-US" sz="2400" b="1" dirty="0">
                <a:solidFill>
                  <a:srgbClr val="FF0000"/>
                </a:solidFill>
              </a:rPr>
              <a:t>không cần biết </a:t>
            </a:r>
            <a:r>
              <a:rPr lang="vi-VN" altLang="en-US" sz="2400" dirty="0"/>
              <a:t>đến người tiêu dùng.</a:t>
            </a:r>
          </a:p>
          <a:p>
            <a:pPr>
              <a:spcBef>
                <a:spcPct val="0"/>
              </a:spcBef>
              <a:buClrTx/>
              <a:buSzTx/>
              <a:buFontTx/>
              <a:buNone/>
            </a:pPr>
            <a:r>
              <a:rPr lang="en-US" altLang="en-US" sz="2400" dirty="0"/>
              <a:t>- </a:t>
            </a:r>
            <a:r>
              <a:rPr lang="vi-VN" altLang="en-US" sz="2400" dirty="0"/>
              <a:t>Hàng đợi </a:t>
            </a:r>
            <a:r>
              <a:rPr lang="vi-VN" altLang="en-US" sz="2400" b="1" dirty="0"/>
              <a:t>giúp tách biệt thông điệp </a:t>
            </a:r>
            <a:r>
              <a:rPr lang="vi-VN" altLang="en-US" sz="2400" dirty="0"/>
              <a:t>giữa nhà sản xuất và người tiêu dùng.</a:t>
            </a:r>
          </a:p>
          <a:p>
            <a:pPr>
              <a:spcBef>
                <a:spcPct val="0"/>
              </a:spcBef>
              <a:buClrTx/>
              <a:buSzTx/>
              <a:buFontTx/>
              <a:buNone/>
            </a:pPr>
            <a:r>
              <a:rPr lang="en-US" altLang="en-US" sz="2400" dirty="0"/>
              <a:t>- </a:t>
            </a:r>
            <a:r>
              <a:rPr lang="vi-VN" altLang="en-US" sz="2400" dirty="0"/>
              <a:t>Hàng đợi cũng </a:t>
            </a:r>
            <a:r>
              <a:rPr lang="vi-VN" altLang="en-US" sz="2400" b="1" dirty="0"/>
              <a:t>hoạt động như một bộ đệm </a:t>
            </a:r>
            <a:r>
              <a:rPr lang="vi-VN" altLang="en-US" sz="2400" dirty="0"/>
              <a:t>giúp trong các tình huống khi có sự không khớp giữa tốc độ mà nhà sản xuất đẩy dữ liệu và tốc độ mà người tiêu dùng lấy dữ liệu.</a:t>
            </a:r>
            <a:endParaRPr lang="en-US" alt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CA84DE2-7B34-E865-0E49-4061700D3BDD}"/>
              </a:ext>
            </a:extLst>
          </p:cNvPr>
          <p:cNvSpPr>
            <a:spLocks noGrp="1" noChangeArrowheads="1"/>
          </p:cNvSpPr>
          <p:nvPr>
            <p:ph type="title"/>
          </p:nvPr>
        </p:nvSpPr>
        <p:spPr>
          <a:xfrm>
            <a:off x="1524000" y="152400"/>
            <a:ext cx="9144000" cy="838200"/>
          </a:xfrm>
        </p:spPr>
        <p:txBody>
          <a:bodyPr anchor="ctr"/>
          <a:lstStyle/>
          <a:p>
            <a:pPr eaLnBrk="1" hangingPunct="1">
              <a:defRPr/>
            </a:pPr>
            <a:r>
              <a:rPr lang="en-US" altLang="en-US" sz="4000" dirty="0">
                <a:solidFill>
                  <a:schemeClr val="tx2">
                    <a:lumMod val="50000"/>
                  </a:schemeClr>
                </a:solidFill>
                <a:latin typeface="Arial" panose="020B0604020202020204" pitchFamily="34" charset="0"/>
              </a:rPr>
              <a:t>1.1 </a:t>
            </a:r>
            <a:r>
              <a:rPr lang="en-US" altLang="en-US" sz="4000" dirty="0" err="1">
                <a:solidFill>
                  <a:schemeClr val="tx2">
                    <a:lumMod val="50000"/>
                  </a:schemeClr>
                </a:solidFill>
                <a:latin typeface="Arial" panose="020B0604020202020204" pitchFamily="34" charset="0"/>
              </a:rPr>
              <a:t>Giới</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thiệu</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về</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6C57E9D9-B613-D179-5E42-B44B929ED50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48" name="TextBox 5">
            <a:extLst>
              <a:ext uri="{FF2B5EF4-FFF2-40B4-BE49-F238E27FC236}">
                <a16:creationId xmlns:a16="http://schemas.microsoft.com/office/drawing/2014/main" id="{F4AC3E2A-4930-BB39-8057-17430D71AA12}"/>
              </a:ext>
            </a:extLst>
          </p:cNvPr>
          <p:cNvSpPr txBox="1">
            <a:spLocks noChangeArrowheads="1"/>
          </p:cNvSpPr>
          <p:nvPr/>
        </p:nvSpPr>
        <p:spPr bwMode="auto">
          <a:xfrm>
            <a:off x="1728788" y="1852614"/>
            <a:ext cx="4495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a:t> </a:t>
            </a:r>
            <a:r>
              <a:rPr lang="vi-VN" altLang="en-US" sz="2400"/>
              <a:t>Công nghệ Internet kết nối các thiết bị, máy móc, công cụ với Internet bằng công nghệ không dây. </a:t>
            </a:r>
            <a:endParaRPr lang="en-US" altLang="en-US" sz="2400"/>
          </a:p>
          <a:p>
            <a:pPr algn="just">
              <a:spcBef>
                <a:spcPct val="0"/>
              </a:spcBef>
              <a:buClrTx/>
              <a:buSzTx/>
              <a:buFontTx/>
              <a:buChar char="-"/>
            </a:pPr>
            <a:r>
              <a:rPr lang="en-US" altLang="en-US" sz="2400"/>
              <a:t> </a:t>
            </a:r>
            <a:r>
              <a:rPr lang="vi-VN" altLang="en-US" sz="2400"/>
              <a:t>Tính đến thời điểm hiện tại, hơn 9 tỷ</a:t>
            </a:r>
            <a:r>
              <a:rPr lang="en-US" altLang="en-US" sz="2400"/>
              <a:t> kết nối.</a:t>
            </a:r>
          </a:p>
          <a:p>
            <a:pPr algn="just">
              <a:spcBef>
                <a:spcPct val="0"/>
              </a:spcBef>
              <a:buClrTx/>
              <a:buSzTx/>
              <a:buFontTx/>
              <a:buChar char="-"/>
            </a:pPr>
            <a:r>
              <a:rPr lang="en-US" altLang="en-US" sz="2400"/>
              <a:t> </a:t>
            </a:r>
            <a:r>
              <a:rPr lang="vi-VN" altLang="en-US" sz="2400"/>
              <a:t>Hợp nhất các công nghệ như hệ thống nhúng công suất thấp, điện toán đám mây, dữ liệu lớn, máy học và mạng.</a:t>
            </a:r>
            <a:endParaRPr lang="en-US" altLang="en-US" sz="2400"/>
          </a:p>
        </p:txBody>
      </p:sp>
      <p:pic>
        <p:nvPicPr>
          <p:cNvPr id="6149" name="Picture 3">
            <a:extLst>
              <a:ext uri="{FF2B5EF4-FFF2-40B4-BE49-F238E27FC236}">
                <a16:creationId xmlns:a16="http://schemas.microsoft.com/office/drawing/2014/main" id="{159284B4-877F-B4AF-F972-1F067D30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206" y="1336100"/>
            <a:ext cx="4979963" cy="468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D2B5359-2324-9177-B44E-3ADF69FF4B96}"/>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Exclusive Pair</a:t>
            </a:r>
            <a:endParaRPr lang="en-US" altLang="en-US" sz="4000" dirty="0"/>
          </a:p>
        </p:txBody>
      </p:sp>
      <p:cxnSp>
        <p:nvCxnSpPr>
          <p:cNvPr id="7" name="Straight Connector 6">
            <a:extLst>
              <a:ext uri="{FF2B5EF4-FFF2-40B4-BE49-F238E27FC236}">
                <a16:creationId xmlns:a16="http://schemas.microsoft.com/office/drawing/2014/main" id="{7B96E1EB-6214-C00D-E0B2-C613AF2138F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4580" name="Picture 1">
            <a:extLst>
              <a:ext uri="{FF2B5EF4-FFF2-40B4-BE49-F238E27FC236}">
                <a16:creationId xmlns:a16="http://schemas.microsoft.com/office/drawing/2014/main" id="{6B5FB6BC-104A-BD26-8B9A-84C4825D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219201"/>
            <a:ext cx="5889625"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1909808-5813-D35D-CBCD-33C9D70ECBEC}"/>
              </a:ext>
            </a:extLst>
          </p:cNvPr>
          <p:cNvSpPr txBox="1"/>
          <p:nvPr/>
        </p:nvSpPr>
        <p:spPr>
          <a:xfrm>
            <a:off x="720510" y="1447801"/>
            <a:ext cx="3466514" cy="2677656"/>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spc="-5" dirty="0">
                <a:latin typeface="Tahoma" panose="020B0604030504040204" pitchFamily="34" charset="0"/>
                <a:ea typeface="Tahoma" panose="020B0604030504040204" pitchFamily="34" charset="0"/>
                <a:cs typeface="Tahoma" panose="020B0604030504040204" pitchFamily="34" charset="0"/>
              </a:rPr>
              <a:t>Exclusive Pair / </a:t>
            </a:r>
            <a:r>
              <a:rPr lang="en-US" sz="2400" dirty="0" err="1">
                <a:latin typeface="Tahoma" panose="020B0604030504040204" pitchFamily="34" charset="0"/>
                <a:ea typeface="Tahoma" panose="020B0604030504040204" pitchFamily="34" charset="0"/>
                <a:cs typeface="Tahoma" panose="020B0604030504040204" pitchFamily="34" charset="0"/>
              </a:rPr>
              <a:t>Cặp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độc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quyền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mô</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hình</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giao</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tiếp</a:t>
            </a:r>
            <a:r>
              <a:rPr lang="en-US" sz="2400" b="1" dirty="0">
                <a:latin typeface="Tahoma" panose="020B0604030504040204" pitchFamily="34" charset="0"/>
                <a:ea typeface="Tahoma" panose="020B0604030504040204" pitchFamily="34" charset="0"/>
                <a:cs typeface="Tahoma" panose="020B0604030504040204" pitchFamily="34" charset="0"/>
              </a:rPr>
              <a:t> song </a:t>
            </a:r>
            <a:r>
              <a:rPr lang="en-US" sz="2400" b="1"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hai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chiều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liên</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tục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giữa</a:t>
            </a:r>
            <a:r>
              <a:rPr lang="en-US" sz="2400" dirty="0">
                <a:latin typeface="Tahoma" panose="020B0604030504040204" pitchFamily="34" charset="0"/>
                <a:ea typeface="Tahoma" panose="020B0604030504040204" pitchFamily="34" charset="0"/>
                <a:cs typeface="Tahoma" panose="020B0604030504040204" pitchFamily="34" charset="0"/>
              </a:rPr>
              <a:t> client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server</a:t>
            </a:r>
          </a:p>
          <a:p>
            <a:pPr>
              <a:defRPr/>
            </a:pPr>
            <a:endParaRPr lang="en-US" sz="2400" dirty="0"/>
          </a:p>
        </p:txBody>
      </p:sp>
      <p:sp>
        <p:nvSpPr>
          <p:cNvPr id="24582" name="TextBox 9">
            <a:extLst>
              <a:ext uri="{FF2B5EF4-FFF2-40B4-BE49-F238E27FC236}">
                <a16:creationId xmlns:a16="http://schemas.microsoft.com/office/drawing/2014/main" id="{DFF185FC-9032-6F7D-F31D-96A76E659D0B}"/>
              </a:ext>
            </a:extLst>
          </p:cNvPr>
          <p:cNvSpPr txBox="1">
            <a:spLocks noChangeArrowheads="1"/>
          </p:cNvSpPr>
          <p:nvPr/>
        </p:nvSpPr>
        <p:spPr bwMode="auto">
          <a:xfrm>
            <a:off x="413467" y="5669116"/>
            <a:ext cx="1172022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000" dirty="0"/>
              <a:t>Khi kết nối </a:t>
            </a:r>
            <a:r>
              <a:rPr lang="vi-VN" altLang="en-US" sz="2000" b="1" dirty="0"/>
              <a:t>được thiết lập</a:t>
            </a:r>
            <a:r>
              <a:rPr lang="vi-VN" altLang="en-US" sz="2000" dirty="0"/>
              <a:t>, </a:t>
            </a:r>
            <a:r>
              <a:rPr lang="vi-VN" altLang="en-US" sz="2000" b="1" dirty="0"/>
              <a:t>nó vẫn mở cho đến khi </a:t>
            </a:r>
            <a:r>
              <a:rPr lang="en-US" altLang="en-US" sz="2000" b="1" dirty="0"/>
              <a:t>client</a:t>
            </a:r>
            <a:r>
              <a:rPr lang="vi-VN" altLang="en-US" sz="2000" b="1" dirty="0"/>
              <a:t> gửi yêu cầu đóng </a:t>
            </a:r>
            <a:r>
              <a:rPr lang="vi-VN" altLang="en-US" sz="2000" dirty="0"/>
              <a:t>kết nối.</a:t>
            </a:r>
            <a:endParaRPr lang="en-US" altLang="en-US" sz="2000" dirty="0"/>
          </a:p>
          <a:p>
            <a:pPr>
              <a:spcBef>
                <a:spcPct val="0"/>
              </a:spcBef>
              <a:buClrTx/>
              <a:buSzTx/>
              <a:buFontTx/>
              <a:buChar char="-"/>
            </a:pPr>
            <a:r>
              <a:rPr lang="en-US" altLang="en-US" sz="2000" dirty="0"/>
              <a:t>Server </a:t>
            </a:r>
            <a:r>
              <a:rPr lang="en-US" altLang="en-US" sz="2000" dirty="0" err="1"/>
              <a:t>và</a:t>
            </a:r>
            <a:r>
              <a:rPr lang="en-US" altLang="en-US" sz="2000" dirty="0"/>
              <a:t> client </a:t>
            </a:r>
            <a:r>
              <a:rPr lang="en-US" altLang="en-US" sz="2000" dirty="0" err="1"/>
              <a:t>có</a:t>
            </a:r>
            <a:r>
              <a:rPr lang="en-US" altLang="en-US" sz="2000" dirty="0"/>
              <a:t> </a:t>
            </a:r>
            <a:r>
              <a:rPr lang="en-US" altLang="en-US" sz="2000" dirty="0" err="1"/>
              <a:t>thể</a:t>
            </a:r>
            <a:r>
              <a:rPr lang="en-US" altLang="en-US" sz="2000" dirty="0"/>
              <a:t> </a:t>
            </a:r>
            <a:r>
              <a:rPr lang="en-US" altLang="en-US" sz="2000" b="1" dirty="0" err="1"/>
              <a:t>gửi</a:t>
            </a:r>
            <a:r>
              <a:rPr lang="en-US" altLang="en-US" sz="2000" b="1" dirty="0"/>
              <a:t> tin </a:t>
            </a:r>
            <a:r>
              <a:rPr lang="en-US" altLang="en-US" sz="2000" b="1" dirty="0" err="1"/>
              <a:t>nhắn</a:t>
            </a:r>
            <a:r>
              <a:rPr lang="en-US" altLang="en-US" sz="2000" b="1" dirty="0"/>
              <a:t> </a:t>
            </a:r>
            <a:r>
              <a:rPr lang="en-US" altLang="en-US" sz="2000" dirty="0" err="1"/>
              <a:t>cho</a:t>
            </a:r>
            <a:r>
              <a:rPr lang="en-US" altLang="en-US" sz="2000" dirty="0"/>
              <a:t> </a:t>
            </a:r>
            <a:r>
              <a:rPr lang="en-US" altLang="en-US" sz="2000" dirty="0" err="1"/>
              <a:t>nhau</a:t>
            </a:r>
            <a:r>
              <a:rPr lang="en-US" altLang="en-US" sz="2000" dirty="0"/>
              <a:t> </a:t>
            </a:r>
            <a:r>
              <a:rPr lang="en-US" altLang="en-US" sz="2000" dirty="0" err="1"/>
              <a:t>sau</a:t>
            </a:r>
            <a:r>
              <a:rPr lang="en-US" altLang="en-US" sz="2000" dirty="0"/>
              <a:t> </a:t>
            </a:r>
            <a:r>
              <a:rPr lang="en-US" altLang="en-US" sz="2000" dirty="0" err="1"/>
              <a:t>khi</a:t>
            </a:r>
            <a:r>
              <a:rPr lang="en-US" altLang="en-US" sz="2000" dirty="0"/>
              <a:t> </a:t>
            </a:r>
            <a:r>
              <a:rPr lang="en-US" altLang="en-US" sz="2000" dirty="0" err="1"/>
              <a:t>thiết</a:t>
            </a:r>
            <a:r>
              <a:rPr lang="en-US" altLang="en-US" sz="2000" dirty="0"/>
              <a:t> </a:t>
            </a:r>
            <a:r>
              <a:rPr lang="en-US" altLang="en-US" sz="2000" dirty="0" err="1"/>
              <a:t>lập</a:t>
            </a:r>
            <a:r>
              <a:rPr lang="en-US" altLang="en-US" sz="2000" dirty="0"/>
              <a:t> </a:t>
            </a:r>
            <a:r>
              <a:rPr lang="en-US" altLang="en-US" sz="2000" dirty="0" err="1"/>
              <a:t>kết</a:t>
            </a:r>
            <a:r>
              <a:rPr lang="en-US" altLang="en-US" sz="2000" dirty="0"/>
              <a:t> </a:t>
            </a:r>
            <a:r>
              <a:rPr lang="en-US" altLang="en-US" sz="2000" dirty="0" err="1"/>
              <a:t>nối</a:t>
            </a:r>
            <a:r>
              <a:rPr lang="en-US" altLang="en-US" sz="200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E989E33-4077-1C5A-FCAC-E32F27BC307F}"/>
              </a:ext>
            </a:extLst>
          </p:cNvPr>
          <p:cNvSpPr>
            <a:spLocks noGrp="1" noChangeArrowheads="1"/>
          </p:cNvSpPr>
          <p:nvPr>
            <p:ph type="title"/>
          </p:nvPr>
        </p:nvSpPr>
        <p:spPr>
          <a:xfrm>
            <a:off x="1524000" y="228600"/>
            <a:ext cx="9144000" cy="838200"/>
          </a:xfrm>
        </p:spPr>
        <p:txBody>
          <a:bodyPr anchor="ctr"/>
          <a:lstStyle/>
          <a:p>
            <a:pPr algn="ctr" eaLnBrk="1" hangingPunct="1">
              <a:defRPr/>
            </a:pPr>
            <a:r>
              <a:rPr lang="en-US" sz="4000" spc="-5" dirty="0"/>
              <a:t>R</a:t>
            </a:r>
            <a:r>
              <a:rPr lang="en-US" sz="4000" spc="-10" dirty="0"/>
              <a:t>EST-based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1BFEAC72-9DD2-01DD-4FC0-D64EB5D2AB9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604" name="Picture 1">
            <a:extLst>
              <a:ext uri="{FF2B5EF4-FFF2-40B4-BE49-F238E27FC236}">
                <a16:creationId xmlns:a16="http://schemas.microsoft.com/office/drawing/2014/main" id="{7A27CD47-8CEF-A7EB-6042-BC9937A57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77" y="866692"/>
            <a:ext cx="10226215" cy="59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777655" y="4144964"/>
            <a:ext cx="3782171" cy="2031325"/>
          </a:xfrm>
          <a:prstGeom prst="rect">
            <a:avLst/>
          </a:prstGeom>
        </p:spPr>
        <p:txBody>
          <a:bodyPr wrap="square">
            <a:spAutoFit/>
          </a:bodyPr>
          <a:lstStyle/>
          <a:p>
            <a:r>
              <a:rPr lang="fr-FR" b="1" dirty="0" smtClean="0"/>
              <a:t>XML</a:t>
            </a:r>
            <a:r>
              <a:rPr lang="fr-FR" dirty="0" smtClean="0"/>
              <a:t> </a:t>
            </a:r>
            <a:r>
              <a:rPr lang="fr-FR" dirty="0"/>
              <a:t>(</a:t>
            </a:r>
            <a:r>
              <a:rPr lang="fr-FR" dirty="0" err="1"/>
              <a:t>eXtensible</a:t>
            </a:r>
            <a:r>
              <a:rPr lang="fr-FR" dirty="0"/>
              <a:t> </a:t>
            </a:r>
            <a:r>
              <a:rPr lang="fr-FR" dirty="0" err="1"/>
              <a:t>Markup</a:t>
            </a:r>
            <a:r>
              <a:rPr lang="fr-FR" dirty="0"/>
              <a:t> </a:t>
            </a:r>
            <a:r>
              <a:rPr lang="fr-FR" dirty="0" err="1"/>
              <a:t>Language</a:t>
            </a:r>
            <a:r>
              <a:rPr lang="fr-FR" dirty="0" smtClean="0"/>
              <a:t>)</a:t>
            </a:r>
          </a:p>
          <a:p>
            <a:r>
              <a:rPr lang="en-US" dirty="0"/>
              <a:t>&lt;person&gt;</a:t>
            </a:r>
          </a:p>
          <a:p>
            <a:r>
              <a:rPr lang="en-US" dirty="0"/>
              <a:t>  &lt;name&gt;John&lt;/name&gt;</a:t>
            </a:r>
          </a:p>
          <a:p>
            <a:r>
              <a:rPr lang="en-US" dirty="0"/>
              <a:t>  &lt;age&gt;30&lt;/age&gt;</a:t>
            </a:r>
          </a:p>
          <a:p>
            <a:r>
              <a:rPr lang="en-US" dirty="0"/>
              <a:t>  &lt;city&gt;New York&lt;/city&gt;</a:t>
            </a:r>
          </a:p>
          <a:p>
            <a:r>
              <a:rPr lang="en-US" dirty="0"/>
              <a:t>&lt;/person&gt;</a:t>
            </a:r>
          </a:p>
          <a:p>
            <a:endParaRPr lang="en-US" dirty="0"/>
          </a:p>
        </p:txBody>
      </p:sp>
      <p:sp>
        <p:nvSpPr>
          <p:cNvPr id="3" name="Rectangle 2"/>
          <p:cNvSpPr/>
          <p:nvPr/>
        </p:nvSpPr>
        <p:spPr>
          <a:xfrm>
            <a:off x="182881" y="4129522"/>
            <a:ext cx="2997641" cy="1754326"/>
          </a:xfrm>
          <a:prstGeom prst="rect">
            <a:avLst/>
          </a:prstGeom>
        </p:spPr>
        <p:txBody>
          <a:bodyPr wrap="square">
            <a:spAutoFit/>
          </a:bodyPr>
          <a:lstStyle/>
          <a:p>
            <a:r>
              <a:rPr lang="fr-FR" b="1" dirty="0"/>
              <a:t>JSON </a:t>
            </a:r>
            <a:r>
              <a:rPr lang="fr-FR" dirty="0"/>
              <a:t>(JavaScript Object Notation) </a:t>
            </a:r>
            <a:r>
              <a:rPr lang="en-US" dirty="0" smtClean="0"/>
              <a:t>{</a:t>
            </a:r>
            <a:endParaRPr lang="en-US" dirty="0"/>
          </a:p>
          <a:p>
            <a:r>
              <a:rPr lang="en-US" dirty="0"/>
              <a:t>  "name": "John",</a:t>
            </a:r>
          </a:p>
          <a:p>
            <a:r>
              <a:rPr lang="en-US" dirty="0"/>
              <a:t>  "age": 30,</a:t>
            </a:r>
          </a:p>
          <a:p>
            <a:r>
              <a:rPr lang="en-US" dirty="0"/>
              <a:t>  "city": "New York"</a:t>
            </a:r>
          </a:p>
          <a:p>
            <a:r>
              <a:rPr 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6E6B07E-B929-33E5-5C27-F516316849B6}"/>
              </a:ext>
            </a:extLst>
          </p:cNvPr>
          <p:cNvSpPr>
            <a:spLocks noGrp="1" noChangeArrowheads="1"/>
          </p:cNvSpPr>
          <p:nvPr>
            <p:ph type="title"/>
          </p:nvPr>
        </p:nvSpPr>
        <p:spPr>
          <a:xfrm>
            <a:off x="1524000" y="228600"/>
            <a:ext cx="9144000" cy="838200"/>
          </a:xfrm>
        </p:spPr>
        <p:txBody>
          <a:bodyPr anchor="ctr"/>
          <a:lstStyle/>
          <a:p>
            <a:pPr algn="ctr" eaLnBrk="1" hangingPunct="1">
              <a:defRPr/>
            </a:pPr>
            <a:r>
              <a:rPr lang="en-US" sz="4000" spc="-5" dirty="0"/>
              <a:t>R</a:t>
            </a:r>
            <a:r>
              <a:rPr lang="en-US" sz="4000" spc="-10" dirty="0"/>
              <a:t>EST-based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B6376D2E-858D-932B-C786-B84E2BA3DC3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628" name="TextBox 5">
            <a:extLst>
              <a:ext uri="{FF2B5EF4-FFF2-40B4-BE49-F238E27FC236}">
                <a16:creationId xmlns:a16="http://schemas.microsoft.com/office/drawing/2014/main" id="{4609A7DB-7010-D514-34D7-F362A222A45B}"/>
              </a:ext>
            </a:extLst>
          </p:cNvPr>
          <p:cNvSpPr txBox="1">
            <a:spLocks noChangeArrowheads="1"/>
          </p:cNvSpPr>
          <p:nvPr/>
        </p:nvSpPr>
        <p:spPr bwMode="auto">
          <a:xfrm>
            <a:off x="795130" y="1620128"/>
            <a:ext cx="1016360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b="1" dirty="0">
                <a:latin typeface="Times New Roman" panose="02020603050405020304" pitchFamily="18" charset="0"/>
                <a:cs typeface="Times New Roman" panose="02020603050405020304" pitchFamily="18" charset="0"/>
              </a:rPr>
              <a:t>Representational State Transfer  </a:t>
            </a:r>
            <a:r>
              <a:rPr lang="en-US" altLang="en-US" sz="2400" dirty="0">
                <a:latin typeface="Times New Roman" panose="02020603050405020304" pitchFamily="18" charset="0"/>
                <a:cs typeface="Times New Roman" panose="02020603050405020304" pitchFamily="18" charset="0"/>
              </a:rPr>
              <a:t>(REST) </a:t>
            </a:r>
            <a:r>
              <a:rPr lang="en-US" altLang="en-US" sz="2400" dirty="0" err="1">
                <a:latin typeface="Times New Roman" panose="02020603050405020304" pitchFamily="18" charset="0"/>
                <a:cs typeface="Times New Roman" panose="02020603050405020304" pitchFamily="18" charset="0"/>
              </a:rPr>
              <a:t>một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tập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hợp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nguyên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tắc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kiến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trúc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bạn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có</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thể</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thiết</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kế</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dịch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vụ</a:t>
            </a:r>
            <a:r>
              <a:rPr lang="en-US" altLang="en-US" sz="2400" dirty="0">
                <a:latin typeface="Times New Roman" panose="02020603050405020304" pitchFamily="18" charset="0"/>
                <a:cs typeface="Times New Roman" panose="02020603050405020304" pitchFamily="18" charset="0"/>
              </a:rPr>
              <a:t> web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API web </a:t>
            </a:r>
            <a:r>
              <a:rPr lang="en-US" altLang="en-US" sz="2400" dirty="0" err="1">
                <a:latin typeface="Times New Roman" panose="02020603050405020304" pitchFamily="18" charset="0"/>
                <a:cs typeface="Times New Roman" panose="02020603050405020304" pitchFamily="18" charset="0"/>
              </a:rPr>
              <a:t>tập</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trung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vào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tài</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nguyên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của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hệ</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thống</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cách</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xử</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lý</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và</a:t>
            </a:r>
            <a:r>
              <a:rPr lang="en-US" altLang="en-US" sz="2400" dirty="0">
                <a:latin typeface="Times New Roman" panose="02020603050405020304" pitchFamily="18" charset="0"/>
                <a:cs typeface="Times New Roman" panose="02020603050405020304" pitchFamily="18" charset="0"/>
              </a:rPr>
              <a:t> </a:t>
            </a:r>
            <a:r>
              <a:rPr lang="en-US" altLang="en-US" sz="2400" b="1" dirty="0" err="1" smtClean="0">
                <a:latin typeface="Times New Roman" panose="02020603050405020304" pitchFamily="18" charset="0"/>
                <a:cs typeface="Times New Roman" panose="02020603050405020304" pitchFamily="18" charset="0"/>
              </a:rPr>
              <a:t>c</a:t>
            </a:r>
            <a:r>
              <a:rPr lang="en-US" altLang="en-US" sz="2400" b="1" dirty="0" err="1" smtClean="0">
                <a:latin typeface="Times New Roman" panose="02020603050405020304" pitchFamily="18" charset="0"/>
                <a:cs typeface="Times New Roman" panose="02020603050405020304" pitchFamily="18" charset="0"/>
              </a:rPr>
              <a:t>huyển</a:t>
            </a:r>
            <a:r>
              <a:rPr lang="en-US" altLang="en-US" sz="2400" b="1" dirty="0" smtClean="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giao</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trạng</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thái</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đại</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diện</a:t>
            </a:r>
            <a:r>
              <a:rPr lang="en-US"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algn="just">
              <a:spcBef>
                <a:spcPct val="0"/>
              </a:spcBef>
              <a:buClrTx/>
              <a:buSzTx/>
              <a:buFontTx/>
              <a:buChar char="-"/>
            </a:pPr>
            <a:r>
              <a:rPr lang="en-US" altLang="en-US" sz="2400" dirty="0" err="1">
                <a:latin typeface="Times New Roman" panose="02020603050405020304" pitchFamily="18" charset="0"/>
                <a:cs typeface="Times New Roman" panose="02020603050405020304" pitchFamily="18" charset="0"/>
              </a:rPr>
              <a:t>Các</a:t>
            </a:r>
            <a:r>
              <a:rPr lang="en-US" altLang="en-US" sz="2400" dirty="0">
                <a:latin typeface="Times New Roman" panose="02020603050405020304" pitchFamily="18" charset="0"/>
                <a:cs typeface="Times New Roman" panose="02020603050405020304" pitchFamily="18" charset="0"/>
              </a:rPr>
              <a:t> </a:t>
            </a:r>
            <a:r>
              <a:rPr lang="en-US" altLang="en-US" sz="2400" b="1" dirty="0">
                <a:latin typeface="Times New Roman" panose="02020603050405020304" pitchFamily="18" charset="0"/>
                <a:cs typeface="Times New Roman" panose="02020603050405020304" pitchFamily="18" charset="0"/>
              </a:rPr>
              <a:t>API REST </a:t>
            </a:r>
            <a:r>
              <a:rPr lang="en-US" altLang="en-US" sz="2400" dirty="0" err="1">
                <a:latin typeface="Times New Roman" panose="02020603050405020304" pitchFamily="18" charset="0"/>
                <a:cs typeface="Times New Roman" panose="02020603050405020304" pitchFamily="18" charset="0"/>
              </a:rPr>
              <a:t>tuân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theo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hình</a:t>
            </a:r>
            <a:r>
              <a:rPr lang="en-US" altLang="en-US" sz="2400"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giao</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tiếp</a:t>
            </a:r>
            <a:r>
              <a:rPr lang="en-US" altLang="en-US" sz="2400" b="1" dirty="0">
                <a:latin typeface="Times New Roman" panose="02020603050405020304" pitchFamily="18" charset="0"/>
                <a:cs typeface="Times New Roman" panose="02020603050405020304" pitchFamily="18" charset="0"/>
              </a:rPr>
              <a:t> request-  response </a:t>
            </a:r>
          </a:p>
          <a:p>
            <a:pPr algn="just">
              <a:spcBef>
                <a:spcPct val="0"/>
              </a:spcBef>
              <a:buClrTx/>
              <a:buSzTx/>
              <a:buFontTx/>
              <a:buChar char="-"/>
            </a:pPr>
            <a:r>
              <a:rPr lang="vi-VN" altLang="en-US" sz="2400" dirty="0">
                <a:solidFill>
                  <a:srgbClr val="000000"/>
                </a:solidFill>
                <a:latin typeface="Times New Roman" panose="02020603050405020304" pitchFamily="18" charset="0"/>
                <a:cs typeface="Times New Roman" panose="02020603050405020304" pitchFamily="18" charset="0"/>
              </a:rPr>
              <a:t>Các ràng buộc kiến trúc REST áp dụng cho các thành phần, trình kết nối và phần tử dữ liệu, trong một hệ thống siêu phương tiện phân tán.</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DCEDB91-379F-8277-5A21-06215E1CFFCE}"/>
              </a:ext>
            </a:extLst>
          </p:cNvPr>
          <p:cNvSpPr>
            <a:spLocks noGrp="1" noChangeArrowheads="1"/>
          </p:cNvSpPr>
          <p:nvPr>
            <p:ph type="title"/>
          </p:nvPr>
        </p:nvSpPr>
        <p:spPr>
          <a:xfrm>
            <a:off x="1524000" y="152400"/>
            <a:ext cx="9144000" cy="838200"/>
          </a:xfrm>
        </p:spPr>
        <p:txBody>
          <a:bodyPr anchor="ctr">
            <a:normAutofit/>
          </a:bodyPr>
          <a:lstStyle/>
          <a:p>
            <a:pPr algn="ctr" eaLnBrk="1" hangingPunct="1">
              <a:defRPr/>
            </a:pPr>
            <a:r>
              <a:rPr lang="en-US" sz="4000" spc="-5" dirty="0"/>
              <a:t>WebSocket-based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F60BEFD0-A841-F244-1138-D2E871371E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7652" name="Picture 1">
            <a:extLst>
              <a:ext uri="{FF2B5EF4-FFF2-40B4-BE49-F238E27FC236}">
                <a16:creationId xmlns:a16="http://schemas.microsoft.com/office/drawing/2014/main" id="{05174509-BF43-0364-7B41-6D2AF5F78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01915"/>
            <a:ext cx="8022102" cy="53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A3CCF26-24FC-F89E-21EA-3CC91137E352}"/>
              </a:ext>
            </a:extLst>
          </p:cNvPr>
          <p:cNvSpPr>
            <a:spLocks noGrp="1" noChangeArrowheads="1"/>
          </p:cNvSpPr>
          <p:nvPr>
            <p:ph type="title"/>
          </p:nvPr>
        </p:nvSpPr>
        <p:spPr>
          <a:xfrm>
            <a:off x="1524000" y="152400"/>
            <a:ext cx="9144000" cy="838200"/>
          </a:xfrm>
        </p:spPr>
        <p:txBody>
          <a:bodyPr anchor="ctr">
            <a:normAutofit/>
          </a:bodyPr>
          <a:lstStyle/>
          <a:p>
            <a:pPr algn="ctr" eaLnBrk="1" hangingPunct="1">
              <a:defRPr/>
            </a:pPr>
            <a:r>
              <a:rPr lang="en-US" sz="4000" spc="-5" dirty="0"/>
              <a:t>WebSocket-based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2F221C0C-1396-AFBB-A96E-14C8127F898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712F1B-5AA4-8E3B-FEAB-A155F62C57EB}"/>
              </a:ext>
            </a:extLst>
          </p:cNvPr>
          <p:cNvSpPr txBox="1"/>
          <p:nvPr/>
        </p:nvSpPr>
        <p:spPr>
          <a:xfrm>
            <a:off x="1524000" y="1752601"/>
            <a:ext cx="9702018" cy="1815882"/>
          </a:xfrm>
          <a:prstGeom prst="rect">
            <a:avLst/>
          </a:prstGeom>
          <a:noFill/>
        </p:spPr>
        <p:txBody>
          <a:bodyPr wrap="square">
            <a:spAutoFit/>
          </a:bodyPr>
          <a:lstStyle/>
          <a:p>
            <a:pPr>
              <a:defRPr/>
            </a:pP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Các</a:t>
            </a:r>
            <a:r>
              <a:rPr lang="en-US" sz="2800" dirty="0">
                <a:latin typeface="Tahoma" panose="020B0604030504040204" pitchFamily="34" charset="0"/>
                <a:ea typeface="Tahoma" panose="020B0604030504040204" pitchFamily="34" charset="0"/>
                <a:cs typeface="Tahoma" panose="020B0604030504040204" pitchFamily="34" charset="0"/>
              </a:rPr>
              <a:t> API WebSocket </a:t>
            </a:r>
            <a:r>
              <a:rPr lang="en-US" sz="2800" dirty="0" err="1">
                <a:latin typeface="Tahoma" panose="020B0604030504040204" pitchFamily="34" charset="0"/>
                <a:ea typeface="Tahoma" panose="020B0604030504040204" pitchFamily="34" charset="0"/>
                <a:cs typeface="Tahoma" panose="020B0604030504040204" pitchFamily="34" charset="0"/>
              </a:rPr>
              <a:t>cho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phép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giao</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tiếp</a:t>
            </a:r>
            <a:r>
              <a:rPr lang="en-US" sz="2800" b="1" dirty="0">
                <a:latin typeface="Tahoma" panose="020B0604030504040204" pitchFamily="34" charset="0"/>
                <a:ea typeface="Tahoma" panose="020B0604030504040204" pitchFamily="34" charset="0"/>
                <a:cs typeface="Tahoma" panose="020B0604030504040204" pitchFamily="34" charset="0"/>
              </a:rPr>
              <a:t> song </a:t>
            </a:r>
            <a:r>
              <a:rPr lang="en-US" sz="2800" b="1" dirty="0" err="1">
                <a:latin typeface="Tahoma" panose="020B0604030504040204" pitchFamily="34" charset="0"/>
                <a:ea typeface="Tahoma" panose="020B0604030504040204" pitchFamily="34" charset="0"/>
                <a:cs typeface="Tahoma" panose="020B0604030504040204" pitchFamily="34" charset="0"/>
              </a:rPr>
              <a:t>công</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hai</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chiều</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giữa</a:t>
            </a:r>
            <a:r>
              <a:rPr lang="en-US" sz="2800" b="1" dirty="0">
                <a:latin typeface="Tahoma" panose="020B0604030504040204" pitchFamily="34" charset="0"/>
                <a:ea typeface="Tahoma" panose="020B0604030504040204" pitchFamily="34" charset="0"/>
                <a:cs typeface="Tahoma" panose="020B0604030504040204" pitchFamily="34" charset="0"/>
              </a:rPr>
              <a:t> clients</a:t>
            </a:r>
            <a:r>
              <a:rPr lang="en-US" sz="2800" b="1" spc="-10" dirty="0">
                <a:latin typeface="Tahoma" panose="020B0604030504040204" pitchFamily="34" charset="0"/>
                <a:ea typeface="Tahoma" panose="020B0604030504040204" pitchFamily="34" charset="0"/>
                <a:cs typeface="Tahoma" panose="020B0604030504040204" pitchFamily="34" charset="0"/>
              </a:rPr>
              <a:t> </a:t>
            </a:r>
            <a:r>
              <a:rPr lang="en-US" sz="2800" b="1" spc="-5" dirty="0">
                <a:latin typeface="Tahoma" panose="020B0604030504040204" pitchFamily="34" charset="0"/>
                <a:ea typeface="Tahoma" panose="020B0604030504040204" pitchFamily="34" charset="0"/>
                <a:cs typeface="Tahoma" panose="020B0604030504040204" pitchFamily="34" charset="0"/>
              </a:rPr>
              <a:t>and</a:t>
            </a:r>
            <a:r>
              <a:rPr lang="en-US" sz="2800" b="1" spc="-10" dirty="0">
                <a:latin typeface="Tahoma" panose="020B0604030504040204" pitchFamily="34" charset="0"/>
                <a:ea typeface="Tahoma" panose="020B0604030504040204" pitchFamily="34" charset="0"/>
                <a:cs typeface="Tahoma" panose="020B0604030504040204" pitchFamily="34" charset="0"/>
              </a:rPr>
              <a:t> </a:t>
            </a:r>
            <a:r>
              <a:rPr lang="en-US" sz="2800" b="1" spc="-5" dirty="0">
                <a:latin typeface="Tahoma" panose="020B0604030504040204" pitchFamily="34" charset="0"/>
                <a:ea typeface="Tahoma" panose="020B0604030504040204" pitchFamily="34" charset="0"/>
                <a:cs typeface="Tahoma" panose="020B0604030504040204" pitchFamily="34" charset="0"/>
              </a:rPr>
              <a:t>servers.</a:t>
            </a:r>
          </a:p>
          <a:p>
            <a:pPr>
              <a:defRPr/>
            </a:pPr>
            <a:r>
              <a:rPr lang="en-US" sz="2800" dirty="0">
                <a:latin typeface="Tahoma" panose="020B0604030504040204" pitchFamily="34" charset="0"/>
                <a:ea typeface="Tahoma" panose="020B0604030504040204" pitchFamily="34" charset="0"/>
                <a:cs typeface="Tahoma" panose="020B0604030504040204" pitchFamily="34" charset="0"/>
              </a:rPr>
              <a:t>- API WebSocket </a:t>
            </a:r>
            <a:r>
              <a:rPr lang="en-US" sz="2800" dirty="0" err="1">
                <a:latin typeface="Tahoma" panose="020B0604030504040204" pitchFamily="34" charset="0"/>
                <a:ea typeface="Tahoma" panose="020B0604030504040204" pitchFamily="34" charset="0"/>
                <a:cs typeface="Tahoma" panose="020B0604030504040204" pitchFamily="34" charset="0"/>
              </a:rPr>
              <a:t>tuân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theo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mô</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hình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giao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tiếp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cặp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độc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quyền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b="1" dirty="0">
                <a:latin typeface="Tahoma" panose="020B0604030504040204" pitchFamily="34" charset="0"/>
                <a:ea typeface="Tahoma" panose="020B0604030504040204" pitchFamily="34" charset="0"/>
                <a:cs typeface="Tahoma" panose="020B0604030504040204" pitchFamily="34" charset="0"/>
              </a:rPr>
              <a:t>exclusive pair</a:t>
            </a:r>
            <a:r>
              <a:rPr lang="en-US" sz="2800" dirty="0">
                <a:latin typeface="Tahoma" panose="020B0604030504040204" pitchFamily="34" charset="0"/>
                <a:ea typeface="Tahoma" panose="020B0604030504040204" pitchFamily="34" charset="0"/>
                <a:cs typeface="Tahoma" panose="020B0604030504040204" pitchFamily="34"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752F32B-CB0B-539D-D974-5995D2A2926E}"/>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1.3 </a:t>
            </a:r>
            <a:r>
              <a:rPr lang="en-US" altLang="en-US" sz="4000" dirty="0" err="1">
                <a:solidFill>
                  <a:schemeClr val="tx2">
                    <a:lumMod val="50000"/>
                  </a:schemeClr>
                </a:solidFill>
                <a:latin typeface="Arial" panose="020B0604020202020204" pitchFamily="34" charset="0"/>
              </a:rPr>
              <a:t>Các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mức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phát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triển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06B0C5C-9ABD-95C7-9BC0-B2B6F14F256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700" name="object 3">
            <a:extLst>
              <a:ext uri="{FF2B5EF4-FFF2-40B4-BE49-F238E27FC236}">
                <a16:creationId xmlns:a16="http://schemas.microsoft.com/office/drawing/2014/main" id="{517ABD5D-3D8F-B353-CAD0-0C60FA7E4D11}"/>
              </a:ext>
            </a:extLst>
          </p:cNvPr>
          <p:cNvSpPr txBox="1">
            <a:spLocks noChangeArrowheads="1"/>
          </p:cNvSpPr>
          <p:nvPr/>
        </p:nvSpPr>
        <p:spPr bwMode="auto">
          <a:xfrm>
            <a:off x="1420837" y="1447800"/>
            <a:ext cx="9748911" cy="53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0170" rIns="0" bIns="0">
            <a:spAutoFit/>
          </a:bodyPr>
          <a:lstStyle>
            <a:lvl1pPr marL="241300" indent="-228600">
              <a:spcBef>
                <a:spcPct val="20000"/>
              </a:spcBef>
              <a:buClr>
                <a:schemeClr val="hlink"/>
              </a:buClr>
              <a:buSzPct val="110000"/>
              <a:buFont typeface="Wingdings" panose="05000000000000000000" pitchFamily="2" charset="2"/>
              <a:buBlip>
                <a:blip r:embed="rId2"/>
              </a:buBlip>
              <a:tabLst>
                <a:tab pos="241300" algn="l"/>
              </a:tabLst>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tabLst>
                <a:tab pos="241300" algn="l"/>
              </a:tabLst>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tabLst>
                <a:tab pos="241300" algn="l"/>
              </a:tabLst>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tabLst>
                <a:tab pos="241300" algn="l"/>
              </a:tabLst>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9pPr>
          </a:lstStyle>
          <a:p>
            <a:pPr algn="just">
              <a:lnSpc>
                <a:spcPct val="80000"/>
              </a:lnSpc>
              <a:spcBef>
                <a:spcPts val="713"/>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Database</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Lưu</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trữ</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cục</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bộ</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dịch</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vụ</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đám</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mây</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hoặc</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thiết</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bị</a:t>
            </a:r>
            <a:r>
              <a:rPr lang="en-US" altLang="en-US" sz="2800" dirty="0">
                <a:ea typeface="Tahoma" panose="020B0604030504040204" pitchFamily="34" charset="0"/>
                <a:cs typeface="Tahoma" panose="020B0604030504040204" pitchFamily="34" charset="0"/>
              </a:rPr>
              <a:t> IoT.</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Web Service</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Các dịch vụ web đóng vai trò là liên kết giữa các thành phần thiết bị, ứng dụng, cơ sở dữ liệu và IoT. Dịch vụ web có thể được triển khai bằng cách sử dụng các HTTP và REST (dịch vụ REST) hoặc sử dụng giao thức WebSocket (dịch vụ WebSocket).</a:t>
            </a:r>
            <a:r>
              <a:rPr lang="en-US" altLang="en-US" sz="2800" dirty="0">
                <a:ea typeface="Tahoma" panose="020B0604030504040204" pitchFamily="34" charset="0"/>
                <a:cs typeface="Tahoma" panose="020B0604030504040204" pitchFamily="34" charset="0"/>
              </a:rPr>
              <a:t> </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Analysis Component</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Thành phần phân dữ liệu IoT và tạo ra kết quả ở dạng dễ hiểu cho người dùng</a:t>
            </a:r>
            <a:r>
              <a:rPr lang="en-US" altLang="en-US" sz="2800" dirty="0">
                <a:ea typeface="Tahoma" panose="020B0604030504040204" pitchFamily="34" charset="0"/>
                <a:cs typeface="Tahoma" panose="020B0604030504040204" pitchFamily="34" charset="0"/>
              </a:rPr>
              <a:t>.</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Application</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Các ứng dụng IoT cung cấp một giao diện mà người dùng có thể sử dụng để điều khiển và giám sát các khía cạnh khác nhau của hệ thống IoT. Các ứng dụng cũng cho phép người dùng xem trạng thái hệ thống và xem dữ liệu đã xử lý.</a:t>
            </a:r>
            <a:endParaRPr lang="en-US" altLang="en-US" sz="2800" dirty="0">
              <a:ea typeface="Tahoma" panose="020B0604030504040204" pitchFamily="34" charset="0"/>
              <a:cs typeface="Tahom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036F899-9750-BB69-E519-AA5FA1BAF737}"/>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1.3 </a:t>
            </a:r>
            <a:r>
              <a:rPr lang="en-US" altLang="en-US" sz="4000" dirty="0" err="1">
                <a:solidFill>
                  <a:schemeClr val="tx2">
                    <a:lumMod val="50000"/>
                  </a:schemeClr>
                </a:solidFill>
                <a:latin typeface="Arial" panose="020B0604020202020204" pitchFamily="34" charset="0"/>
              </a:rPr>
              <a:t>Các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mức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phát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triển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AFD2897-D7D7-5E09-2EE6-A06D7830694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bject 2">
            <a:extLst>
              <a:ext uri="{FF2B5EF4-FFF2-40B4-BE49-F238E27FC236}">
                <a16:creationId xmlns:a16="http://schemas.microsoft.com/office/drawing/2014/main" id="{6C842301-1702-E8AE-D8AC-9CCA55E1F2F7}"/>
              </a:ext>
            </a:extLst>
          </p:cNvPr>
          <p:cNvSpPr txBox="1">
            <a:spLocks/>
          </p:cNvSpPr>
          <p:nvPr/>
        </p:nvSpPr>
        <p:spPr bwMode="auto">
          <a:xfrm>
            <a:off x="2133600" y="1246816"/>
            <a:ext cx="4914314" cy="4225516"/>
          </a:xfrm>
          <a:prstGeom prst="rect">
            <a:avLst/>
          </a:prstGeom>
          <a:noFill/>
          <a:ln>
            <a:noFill/>
          </a:ln>
          <a:effectLst/>
        </p:spPr>
        <p:txBody>
          <a:bodyPr wrap="square" lIns="0" tIns="11430" rIns="0" bIns="0" anchor="b">
            <a:spAutoFit/>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12700">
              <a:spcBef>
                <a:spcPts val="90"/>
              </a:spcBef>
              <a:defRPr/>
            </a:pP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Gồm</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có</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6 </a:t>
            </a: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mức</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Level-1</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Level-2</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Level-3</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Level-4</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Level-5</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Level-6</a:t>
            </a:r>
          </a:p>
          <a:p>
            <a:pPr marL="12700">
              <a:spcBef>
                <a:spcPts val="90"/>
              </a:spcBef>
              <a:defRPr/>
            </a:pPr>
            <a:endParaRPr lang="en-US" spc="-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15AA952-F952-0795-9DB5-7563DB92A74D}"/>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Level-1</a:t>
            </a:r>
          </a:p>
        </p:txBody>
      </p:sp>
      <p:cxnSp>
        <p:nvCxnSpPr>
          <p:cNvPr id="7" name="Straight Connector 6">
            <a:extLst>
              <a:ext uri="{FF2B5EF4-FFF2-40B4-BE49-F238E27FC236}">
                <a16:creationId xmlns:a16="http://schemas.microsoft.com/office/drawing/2014/main" id="{F5E7989A-5430-BC94-5ACC-DCFF9C9D124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1748" name="Picture 1">
            <a:extLst>
              <a:ext uri="{FF2B5EF4-FFF2-40B4-BE49-F238E27FC236}">
                <a16:creationId xmlns:a16="http://schemas.microsoft.com/office/drawing/2014/main" id="{E8BAB72C-812F-690B-60EA-A9FD55E08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852" y="1295400"/>
            <a:ext cx="4783016"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7">
            <a:extLst>
              <a:ext uri="{FF2B5EF4-FFF2-40B4-BE49-F238E27FC236}">
                <a16:creationId xmlns:a16="http://schemas.microsoft.com/office/drawing/2014/main" id="{275D2C32-8F88-59C2-6F13-C1AB5EE3A45E}"/>
              </a:ext>
            </a:extLst>
          </p:cNvPr>
          <p:cNvSpPr txBox="1">
            <a:spLocks noChangeArrowheads="1"/>
          </p:cNvSpPr>
          <p:nvPr/>
        </p:nvSpPr>
        <p:spPr bwMode="auto">
          <a:xfrm>
            <a:off x="1676400" y="1447801"/>
            <a:ext cx="44196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1 có một nút / thiết bị duy nhất thực hiện cảm biến và / hoặc hoạt động, lưu trữ dữ liệu, thực hiện phân tích và lưu trữ ứng dụng</a:t>
            </a:r>
          </a:p>
          <a:p>
            <a:pPr algn="just">
              <a:spcBef>
                <a:spcPct val="0"/>
              </a:spcBef>
              <a:buClrTx/>
              <a:buSzTx/>
              <a:buFontTx/>
              <a:buNone/>
            </a:pPr>
            <a:r>
              <a:rPr lang="en-US" altLang="en-US" sz="2400" dirty="0"/>
              <a:t>- </a:t>
            </a:r>
            <a:r>
              <a:rPr lang="vi-VN" altLang="en-US" sz="2400" dirty="0"/>
              <a:t>Các hệ thống IoT cấp 1 phù hợp để lập mô hình các giải pháp chi phí và độ phức tạp thấp</a:t>
            </a:r>
            <a:r>
              <a:rPr lang="en-US" altLang="en-US" sz="2400" dirty="0"/>
              <a:t>,</a:t>
            </a:r>
            <a:r>
              <a:rPr lang="vi-VN" altLang="en-US" sz="2400" dirty="0"/>
              <a:t> dữ liệu liên quan không lớn</a:t>
            </a:r>
            <a:r>
              <a:rPr lang="en-US" altLang="en-US" sz="2400" dirty="0"/>
              <a:t>, </a:t>
            </a:r>
            <a:r>
              <a:rPr lang="vi-VN" altLang="en-US" sz="2400" dirty="0"/>
              <a:t>các yêu cầu phân tích không chuyên sâu về mặt tính toán.</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6837B3-9894-E5EB-E82B-859FA3EC297A}"/>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Level-2</a:t>
            </a:r>
          </a:p>
        </p:txBody>
      </p:sp>
      <p:cxnSp>
        <p:nvCxnSpPr>
          <p:cNvPr id="7" name="Straight Connector 6">
            <a:extLst>
              <a:ext uri="{FF2B5EF4-FFF2-40B4-BE49-F238E27FC236}">
                <a16:creationId xmlns:a16="http://schemas.microsoft.com/office/drawing/2014/main" id="{7A04FD65-1198-3573-A42D-AB36CCEF6E6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772" name="Picture 1">
            <a:extLst>
              <a:ext uri="{FF2B5EF4-FFF2-40B4-BE49-F238E27FC236}">
                <a16:creationId xmlns:a16="http://schemas.microsoft.com/office/drawing/2014/main" id="{82AC6BC9-2F3A-7CD4-43B8-201ACFECA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732" y="1295400"/>
            <a:ext cx="466226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5">
            <a:extLst>
              <a:ext uri="{FF2B5EF4-FFF2-40B4-BE49-F238E27FC236}">
                <a16:creationId xmlns:a16="http://schemas.microsoft.com/office/drawing/2014/main" id="{F7123C14-6D7D-B406-A00D-C7F1ED3C9085}"/>
              </a:ext>
            </a:extLst>
          </p:cNvPr>
          <p:cNvSpPr txBox="1">
            <a:spLocks noChangeArrowheads="1"/>
          </p:cNvSpPr>
          <p:nvPr/>
        </p:nvSpPr>
        <p:spPr bwMode="auto">
          <a:xfrm>
            <a:off x="1676400" y="1295400"/>
            <a:ext cx="441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2 có một nút duy nhất thực hiện cảm biến và / hoặc hoạt động và phân tích cục bộ.</a:t>
            </a:r>
          </a:p>
          <a:p>
            <a:pPr algn="just">
              <a:spcBef>
                <a:spcPct val="0"/>
              </a:spcBef>
              <a:buClrTx/>
              <a:buSzTx/>
              <a:buFontTx/>
              <a:buNone/>
            </a:pPr>
            <a:r>
              <a:rPr lang="en-US" altLang="en-US" sz="2400" dirty="0"/>
              <a:t>- </a:t>
            </a:r>
            <a:r>
              <a:rPr lang="vi-VN" altLang="en-US" sz="2400" dirty="0"/>
              <a:t>Dữ liệu được lưu trữ trên đám mây và ứng dụng thường dựa trên đám mây.</a:t>
            </a:r>
          </a:p>
          <a:p>
            <a:pPr algn="just">
              <a:spcBef>
                <a:spcPct val="0"/>
              </a:spcBef>
              <a:buClrTx/>
              <a:buSzTx/>
              <a:buFontTx/>
              <a:buNone/>
            </a:pPr>
            <a:r>
              <a:rPr lang="en-US" altLang="en-US" sz="2400" dirty="0"/>
              <a:t>- </a:t>
            </a:r>
            <a:r>
              <a:rPr lang="vi-VN" altLang="en-US" sz="2400" dirty="0"/>
              <a:t>Hệ thống IoT cấp độ 2 phù hợp với các giải pháp có dữ liệu liên quan lớn</a:t>
            </a:r>
            <a:r>
              <a:rPr lang="en-US" altLang="en-US" sz="2400" dirty="0"/>
              <a:t>.</a:t>
            </a:r>
            <a:r>
              <a:rPr lang="vi-VN" altLang="en-US" sz="2400" dirty="0"/>
              <a:t> </a:t>
            </a:r>
            <a:r>
              <a:rPr lang="en-US" altLang="en-US" sz="2400" dirty="0"/>
              <a:t>T</a:t>
            </a:r>
            <a:r>
              <a:rPr lang="vi-VN" altLang="en-US" sz="2400" dirty="0"/>
              <a:t>uy nhiên, yêu cầu phân tích chính không chuyên sâu về mặt tính toán và có thể được thực hiện tại</a:t>
            </a:r>
            <a:r>
              <a:rPr lang="en-US" altLang="en-US" sz="2400" dirty="0"/>
              <a:t> </a:t>
            </a:r>
            <a:r>
              <a:rPr lang="en-US" altLang="en-US" sz="2400" dirty="0" err="1"/>
              <a:t>cục</a:t>
            </a:r>
            <a:r>
              <a:rPr lang="en-US" altLang="en-US" sz="2400" dirty="0"/>
              <a:t> </a:t>
            </a:r>
            <a:r>
              <a:rPr lang="en-US" altLang="en-US" sz="2400" dirty="0" err="1"/>
              <a:t>bộ</a:t>
            </a:r>
            <a:r>
              <a:rPr lang="en-US" altLang="en-US" sz="24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20D3D42-53B4-7A9A-E43E-2BBE643C8E03}"/>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Level-3</a:t>
            </a:r>
          </a:p>
        </p:txBody>
      </p:sp>
      <p:cxnSp>
        <p:nvCxnSpPr>
          <p:cNvPr id="7" name="Straight Connector 6">
            <a:extLst>
              <a:ext uri="{FF2B5EF4-FFF2-40B4-BE49-F238E27FC236}">
                <a16:creationId xmlns:a16="http://schemas.microsoft.com/office/drawing/2014/main" id="{2842A518-8466-3D2B-12F1-034495F5EA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796" name="Picture 1">
            <a:extLst>
              <a:ext uri="{FF2B5EF4-FFF2-40B4-BE49-F238E27FC236}">
                <a16:creationId xmlns:a16="http://schemas.microsoft.com/office/drawing/2014/main" id="{C5E78634-565D-2C68-2E6A-90C843F1B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295400"/>
            <a:ext cx="547116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a:extLst>
              <a:ext uri="{FF2B5EF4-FFF2-40B4-BE49-F238E27FC236}">
                <a16:creationId xmlns:a16="http://schemas.microsoft.com/office/drawing/2014/main" id="{01BFDC20-64EC-7607-CB58-E3375F225D1C}"/>
              </a:ext>
            </a:extLst>
          </p:cNvPr>
          <p:cNvSpPr txBox="1">
            <a:spLocks noChangeArrowheads="1"/>
          </p:cNvSpPr>
          <p:nvPr/>
        </p:nvSpPr>
        <p:spPr bwMode="auto">
          <a:xfrm>
            <a:off x="1567009" y="1759635"/>
            <a:ext cx="404599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3 có một nút duy nhất. Dữ liệu được lưu trữ và phân tích trên đám mây và ứng dụng dựa trên đám mây.</a:t>
            </a:r>
          </a:p>
          <a:p>
            <a:pPr algn="just">
              <a:spcBef>
                <a:spcPct val="0"/>
              </a:spcBef>
              <a:buClrTx/>
              <a:buSzTx/>
              <a:buFontTx/>
              <a:buNone/>
            </a:pPr>
            <a:r>
              <a:rPr lang="en-US" altLang="en-US" sz="2400" dirty="0"/>
              <a:t>- </a:t>
            </a:r>
            <a:r>
              <a:rPr lang="vi-VN" altLang="en-US" sz="2400" dirty="0"/>
              <a:t>Hệ thống IoT cấp độ 3 phù hợp với các giải pháp có dữ liệu liên quan lớn và các yêu cầu phân tích chuyên sâu về tính toán.</a:t>
            </a:r>
            <a:endParaRPr lang="en-US"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55BB67B-84C6-2F3B-DDFC-AF5D7E6ACCA4}"/>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IoT &amp; </a:t>
            </a:r>
            <a:r>
              <a:rPr lang="en-US" altLang="en-US" sz="4000" dirty="0" err="1">
                <a:solidFill>
                  <a:schemeClr val="tx2">
                    <a:lumMod val="50000"/>
                  </a:schemeClr>
                </a:solidFill>
                <a:latin typeface="Arial" panose="020B0604020202020204" pitchFamily="34" charset="0"/>
              </a:rPr>
              <a:t>IIoT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BE1B2CC3-342D-A5C4-EC26-E023BBF2BC6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2" name="Picture 2">
            <a:extLst>
              <a:ext uri="{FF2B5EF4-FFF2-40B4-BE49-F238E27FC236}">
                <a16:creationId xmlns:a16="http://schemas.microsoft.com/office/drawing/2014/main" id="{950D63C6-FD75-5A44-BF0B-F9EE4C631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5" t="6893" r="2986" b="6654"/>
          <a:stretch/>
        </p:blipFill>
        <p:spPr bwMode="auto">
          <a:xfrm>
            <a:off x="1995073" y="1409310"/>
            <a:ext cx="8189935" cy="45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B88927-762B-B9FE-9E1E-8B26342F997C}"/>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Level-4</a:t>
            </a:r>
          </a:p>
        </p:txBody>
      </p:sp>
      <p:cxnSp>
        <p:nvCxnSpPr>
          <p:cNvPr id="7" name="Straight Connector 6">
            <a:extLst>
              <a:ext uri="{FF2B5EF4-FFF2-40B4-BE49-F238E27FC236}">
                <a16:creationId xmlns:a16="http://schemas.microsoft.com/office/drawing/2014/main" id="{39643435-FF88-180D-BA39-59D9708A228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820" name="Picture 1">
            <a:extLst>
              <a:ext uri="{FF2B5EF4-FFF2-40B4-BE49-F238E27FC236}">
                <a16:creationId xmlns:a16="http://schemas.microsoft.com/office/drawing/2014/main" id="{24761195-B835-4355-4CDE-DEADDCAB9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006" y="1219200"/>
            <a:ext cx="4876800" cy="535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5">
            <a:extLst>
              <a:ext uri="{FF2B5EF4-FFF2-40B4-BE49-F238E27FC236}">
                <a16:creationId xmlns:a16="http://schemas.microsoft.com/office/drawing/2014/main" id="{03281941-9E41-F37E-D682-6F8B1D98776C}"/>
              </a:ext>
            </a:extLst>
          </p:cNvPr>
          <p:cNvSpPr txBox="1">
            <a:spLocks noChangeArrowheads="1"/>
          </p:cNvSpPr>
          <p:nvPr/>
        </p:nvSpPr>
        <p:spPr bwMode="auto">
          <a:xfrm>
            <a:off x="1524000" y="1368425"/>
            <a:ext cx="4764258"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4 có nhiều nút thực hiện phân tích cục bộ. Dữ liệu được lưu trữ trên đám mây và ứng dụng dựa trên đám mây.</a:t>
            </a:r>
          </a:p>
          <a:p>
            <a:pPr algn="just">
              <a:spcBef>
                <a:spcPct val="0"/>
              </a:spcBef>
              <a:buClrTx/>
              <a:buSzTx/>
              <a:buFontTx/>
              <a:buNone/>
            </a:pPr>
            <a:r>
              <a:rPr lang="en-US" altLang="en-US" sz="2400" dirty="0"/>
              <a:t>- </a:t>
            </a:r>
            <a:r>
              <a:rPr lang="vi-VN" altLang="en-US" sz="2400" dirty="0"/>
              <a:t>Cấp độ 4 chứa các nút quan sát cục bộ và dựa trên đám mây có thể đăng ký và nhận thông tin được thu thập trên đám mây từ các thiết bị IoT.</a:t>
            </a:r>
          </a:p>
          <a:p>
            <a:pPr algn="just">
              <a:spcBef>
                <a:spcPct val="0"/>
              </a:spcBef>
              <a:buClrTx/>
              <a:buSzTx/>
              <a:buFontTx/>
              <a:buNone/>
            </a:pPr>
            <a:r>
              <a:rPr lang="en-US" altLang="en-US" sz="2400" dirty="0"/>
              <a:t>- </a:t>
            </a:r>
            <a:r>
              <a:rPr lang="vi-VN" altLang="en-US" sz="2400" dirty="0"/>
              <a:t>Hệ thống IoT cấp 4 phù hợp với các giải pháp yêu cầu nhiều nút, dữ liệu liên quan lớn và các yêu cầu phân tích chuyên sâu về tính toán</a:t>
            </a:r>
            <a:endParaRPr lang="en-US"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7113306-0223-6BC5-30DC-9263DA27CD46}"/>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Level-5</a:t>
            </a:r>
          </a:p>
        </p:txBody>
      </p:sp>
      <p:cxnSp>
        <p:nvCxnSpPr>
          <p:cNvPr id="7" name="Straight Connector 6">
            <a:extLst>
              <a:ext uri="{FF2B5EF4-FFF2-40B4-BE49-F238E27FC236}">
                <a16:creationId xmlns:a16="http://schemas.microsoft.com/office/drawing/2014/main" id="{F573D569-2D1D-1673-28DD-B841A04BAAB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5844" name="Picture 1">
            <a:extLst>
              <a:ext uri="{FF2B5EF4-FFF2-40B4-BE49-F238E27FC236}">
                <a16:creationId xmlns:a16="http://schemas.microsoft.com/office/drawing/2014/main" id="{B582B5A8-D240-D747-F65B-EDBBB6B6E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022" y="1433733"/>
            <a:ext cx="7367955" cy="529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8E8D755-2198-11E1-3A63-67CF6E888E7C}"/>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Level-5</a:t>
            </a:r>
          </a:p>
        </p:txBody>
      </p:sp>
      <p:cxnSp>
        <p:nvCxnSpPr>
          <p:cNvPr id="7" name="Straight Connector 6">
            <a:extLst>
              <a:ext uri="{FF2B5EF4-FFF2-40B4-BE49-F238E27FC236}">
                <a16:creationId xmlns:a16="http://schemas.microsoft.com/office/drawing/2014/main" id="{EFBD44B5-F695-126A-070A-199EEE66B11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868" name="TextBox 5">
            <a:extLst>
              <a:ext uri="{FF2B5EF4-FFF2-40B4-BE49-F238E27FC236}">
                <a16:creationId xmlns:a16="http://schemas.microsoft.com/office/drawing/2014/main" id="{541BE914-0905-201A-6FD2-58B25051D0D5}"/>
              </a:ext>
            </a:extLst>
          </p:cNvPr>
          <p:cNvSpPr txBox="1">
            <a:spLocks noChangeArrowheads="1"/>
          </p:cNvSpPr>
          <p:nvPr/>
        </p:nvSpPr>
        <p:spPr bwMode="auto">
          <a:xfrm>
            <a:off x="2209800" y="1547814"/>
            <a:ext cx="8178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độ 5 có nhiều nút </a:t>
            </a:r>
            <a:r>
              <a:rPr lang="en-US" altLang="en-US" sz="2400" dirty="0" err="1"/>
              <a:t>cuối</a:t>
            </a:r>
            <a:r>
              <a:rPr lang="vi-VN" altLang="en-US" sz="2400" dirty="0"/>
              <a:t> và một nút điều phối.</a:t>
            </a:r>
          </a:p>
          <a:p>
            <a:pPr algn="just">
              <a:spcBef>
                <a:spcPct val="0"/>
              </a:spcBef>
              <a:buClrTx/>
              <a:buSzTx/>
              <a:buFontTx/>
              <a:buNone/>
            </a:pPr>
            <a:r>
              <a:rPr lang="en-US" altLang="en-US" sz="2400" dirty="0"/>
              <a:t>- </a:t>
            </a:r>
            <a:r>
              <a:rPr lang="vi-VN" altLang="en-US" sz="2400" dirty="0"/>
              <a:t>Các nút cuối thực hiện cảm biến và / hoặc kích hoạt.</a:t>
            </a:r>
          </a:p>
          <a:p>
            <a:pPr algn="just">
              <a:spcBef>
                <a:spcPct val="0"/>
              </a:spcBef>
              <a:buClrTx/>
              <a:buSzTx/>
              <a:buFontTx/>
              <a:buNone/>
            </a:pPr>
            <a:r>
              <a:rPr lang="en-US" altLang="en-US" sz="2400" dirty="0"/>
              <a:t>- </a:t>
            </a:r>
            <a:r>
              <a:rPr lang="vi-VN" altLang="en-US" sz="2400" dirty="0"/>
              <a:t>Nút điều phối thu thập dữ liệu từ các nút cuối và gửi lên đám mây.</a:t>
            </a:r>
          </a:p>
          <a:p>
            <a:pPr algn="just">
              <a:spcBef>
                <a:spcPct val="0"/>
              </a:spcBef>
              <a:buClrTx/>
              <a:buSzTx/>
              <a:buFontTx/>
              <a:buNone/>
            </a:pPr>
            <a:r>
              <a:rPr lang="en-US" altLang="en-US" sz="2400" dirty="0"/>
              <a:t>- </a:t>
            </a:r>
            <a:r>
              <a:rPr lang="vi-VN" altLang="en-US" sz="2400" dirty="0"/>
              <a:t>Dữ liệu được lưu trữ và phân tích trên đám mây và ứng dụng dựa trên đám mây.</a:t>
            </a:r>
          </a:p>
          <a:p>
            <a:pPr algn="just">
              <a:spcBef>
                <a:spcPct val="0"/>
              </a:spcBef>
              <a:buClrTx/>
              <a:buSzTx/>
              <a:buFontTx/>
              <a:buNone/>
            </a:pPr>
            <a:r>
              <a:rPr lang="en-US" altLang="en-US" sz="2400" dirty="0"/>
              <a:t>- </a:t>
            </a:r>
            <a:r>
              <a:rPr lang="vi-VN" altLang="en-US" sz="2400" dirty="0"/>
              <a:t>Hệ thống IoT cấp độ 5 phù hợp với các giải pháp dựa trên mạng cảm biến không dây, trong đó dữ liệu liên quan lớn và các yêu cầu phân tích chuyên sâu về tính toán.</a:t>
            </a:r>
            <a:endParaRPr lang="en-US"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CE187F0-184A-8BB8-F7B4-E0C223810334}"/>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Level-6</a:t>
            </a:r>
          </a:p>
        </p:txBody>
      </p:sp>
      <p:cxnSp>
        <p:nvCxnSpPr>
          <p:cNvPr id="7" name="Straight Connector 6">
            <a:extLst>
              <a:ext uri="{FF2B5EF4-FFF2-40B4-BE49-F238E27FC236}">
                <a16:creationId xmlns:a16="http://schemas.microsoft.com/office/drawing/2014/main" id="{30641317-980D-CF80-3DEE-EAE6E96FE6D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7892" name="Picture 1">
            <a:extLst>
              <a:ext uri="{FF2B5EF4-FFF2-40B4-BE49-F238E27FC236}">
                <a16:creationId xmlns:a16="http://schemas.microsoft.com/office/drawing/2014/main" id="{C04F8638-0C6E-0A85-214C-8B1717691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8" y="1336431"/>
            <a:ext cx="7110412" cy="527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Level-6</a:t>
            </a: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16" name="TextBox 5">
            <a:extLst>
              <a:ext uri="{FF2B5EF4-FFF2-40B4-BE49-F238E27FC236}">
                <a16:creationId xmlns:a16="http://schemas.microsoft.com/office/drawing/2014/main" id="{1513F714-44DC-6C63-303D-C6A1A58C939E}"/>
              </a:ext>
            </a:extLst>
          </p:cNvPr>
          <p:cNvSpPr txBox="1">
            <a:spLocks noChangeArrowheads="1"/>
          </p:cNvSpPr>
          <p:nvPr/>
        </p:nvSpPr>
        <p:spPr bwMode="auto">
          <a:xfrm>
            <a:off x="2209800" y="1624014"/>
            <a:ext cx="8178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6 có nhiều nút đ</a:t>
            </a:r>
            <a:r>
              <a:rPr lang="en-US" altLang="en-US" sz="2400" dirty="0" err="1"/>
              <a:t>ơn</a:t>
            </a:r>
            <a:r>
              <a:rPr lang="vi-VN" altLang="en-US" sz="2400" dirty="0"/>
              <a:t> thực hiện cảm biến và / hoặc hoạt động và gửi dữ liệu lên đám mây.</a:t>
            </a:r>
          </a:p>
          <a:p>
            <a:pPr algn="just">
              <a:spcBef>
                <a:spcPct val="0"/>
              </a:spcBef>
              <a:buClrTx/>
              <a:buSzTx/>
              <a:buFontTx/>
              <a:buNone/>
            </a:pPr>
            <a:r>
              <a:rPr lang="en-US" altLang="en-US" sz="2400" dirty="0"/>
              <a:t>- </a:t>
            </a:r>
            <a:r>
              <a:rPr lang="vi-VN" altLang="en-US" sz="2400" dirty="0"/>
              <a:t>Dữ liệu được lưu trữ trên đám mây và ứng dụng dựa trên đám mây.</a:t>
            </a:r>
          </a:p>
          <a:p>
            <a:pPr algn="just">
              <a:spcBef>
                <a:spcPct val="0"/>
              </a:spcBef>
              <a:buClrTx/>
              <a:buSzTx/>
              <a:buFontTx/>
              <a:buNone/>
            </a:pPr>
            <a:r>
              <a:rPr lang="en-US" altLang="en-US" sz="2400" dirty="0"/>
              <a:t>- </a:t>
            </a:r>
            <a:r>
              <a:rPr lang="vi-VN" altLang="en-US" sz="2400" dirty="0"/>
              <a:t>Thành phần phân tích phân tích dữ liệu và lưu trữ kết quả trong cơ sở dữ liệu đám mây.</a:t>
            </a:r>
          </a:p>
          <a:p>
            <a:pPr algn="just">
              <a:spcBef>
                <a:spcPct val="0"/>
              </a:spcBef>
              <a:buClrTx/>
              <a:buSzTx/>
              <a:buFontTx/>
              <a:buNone/>
            </a:pPr>
            <a:r>
              <a:rPr lang="en-US" altLang="en-US" sz="2400" dirty="0"/>
              <a:t>- </a:t>
            </a:r>
            <a:r>
              <a:rPr lang="vi-VN" altLang="en-US" sz="2400" dirty="0"/>
              <a:t>Kết quả được hiển thị trực quan bằng ứng dụng dựa trên đám mây.</a:t>
            </a:r>
          </a:p>
          <a:p>
            <a:pPr algn="just">
              <a:spcBef>
                <a:spcPct val="0"/>
              </a:spcBef>
              <a:buClrTx/>
              <a:buSzTx/>
              <a:buFontTx/>
              <a:buNone/>
            </a:pPr>
            <a:r>
              <a:rPr lang="en-US" altLang="en-US" sz="2400" dirty="0"/>
              <a:t>- </a:t>
            </a:r>
            <a:r>
              <a:rPr lang="vi-VN" altLang="en-US" sz="2400" dirty="0"/>
              <a:t>Bộ điều khiển tập trung nhận thức được trạng thái của tất cả các nút cuối và gửi các lệnh điều khiển đến các nút.</a:t>
            </a:r>
            <a:endParaRPr lang="en-US"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690254" y="199929"/>
            <a:ext cx="10035310" cy="838200"/>
          </a:xfrm>
        </p:spPr>
        <p:txBody>
          <a:bodyPr anchor="ctr">
            <a:normAutofit fontScale="90000"/>
          </a:bodyPr>
          <a:lstStyle/>
          <a:p>
            <a:pPr marL="12700">
              <a:spcBef>
                <a:spcPts val="90"/>
              </a:spcBef>
              <a:defRPr/>
            </a:pPr>
            <a:r>
              <a:rPr lang="en-US" altLang="en-US" sz="4000" dirty="0">
                <a:solidFill>
                  <a:schemeClr val="tx1"/>
                </a:solidFill>
                <a:latin typeface="Arial" panose="020B0604020202020204" pitchFamily="34" charset="0"/>
              </a:rPr>
              <a:t>1.4 </a:t>
            </a:r>
            <a:r>
              <a:rPr lang="en-US" altLang="en-US" sz="4000" dirty="0" err="1">
                <a:solidFill>
                  <a:schemeClr val="tx1"/>
                </a:solidFill>
                <a:latin typeface="Arial" panose="020B0604020202020204" pitchFamily="34" charset="0"/>
              </a:rPr>
              <a:t>Đăng</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ký</a:t>
            </a:r>
            <a:r>
              <a:rPr lang="en-US" altLang="en-US" sz="4000" dirty="0">
                <a:solidFill>
                  <a:schemeClr val="tx1"/>
                </a:solidFill>
                <a:latin typeface="Arial" panose="020B0604020202020204" pitchFamily="34" charset="0"/>
              </a:rPr>
              <a:t> Cloud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qua TK </a:t>
            </a:r>
            <a:r>
              <a:rPr lang="en-US" altLang="en-US" sz="4000" dirty="0" err="1">
                <a:solidFill>
                  <a:schemeClr val="tx1"/>
                </a:solidFill>
                <a:latin typeface="Arial" panose="020B0604020202020204" pitchFamily="34" charset="0"/>
              </a:rPr>
              <a:t>ngân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hàng</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F082906-EBE2-970C-4868-DFDA87B52EDB}"/>
              </a:ext>
            </a:extLst>
          </p:cNvPr>
          <p:cNvPicPr>
            <a:picLocks noChangeAspect="1"/>
          </p:cNvPicPr>
          <p:nvPr/>
        </p:nvPicPr>
        <p:blipFill>
          <a:blip r:embed="rId2"/>
          <a:stretch>
            <a:fillRect/>
          </a:stretch>
        </p:blipFill>
        <p:spPr>
          <a:xfrm>
            <a:off x="397241" y="1668696"/>
            <a:ext cx="11545300" cy="4610500"/>
          </a:xfrm>
          <a:prstGeom prst="rect">
            <a:avLst/>
          </a:prstGeom>
        </p:spPr>
      </p:pic>
    </p:spTree>
    <p:extLst>
      <p:ext uri="{BB962C8B-B14F-4D97-AF65-F5344CB8AC3E}">
        <p14:creationId xmlns:p14="http://schemas.microsoft.com/office/powerpoint/2010/main" val="2902837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743364" y="299606"/>
            <a:ext cx="9464964" cy="838200"/>
          </a:xfrm>
        </p:spPr>
        <p:txBody>
          <a:bodyPr anchor="ctr">
            <a:normAutofit fontScale="90000"/>
          </a:bodyPr>
          <a:lstStyle/>
          <a:p>
            <a:pPr marL="12700">
              <a:spcBef>
                <a:spcPts val="90"/>
              </a:spcBef>
              <a:defRPr/>
            </a:pPr>
            <a:r>
              <a:rPr lang="en-US" altLang="en-US" sz="4000" dirty="0">
                <a:solidFill>
                  <a:schemeClr val="tx1"/>
                </a:solidFill>
                <a:latin typeface="Arial" panose="020B0604020202020204" pitchFamily="34" charset="0"/>
              </a:rPr>
              <a:t>1.4 Cloud Google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đã</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được</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kích</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hoạt</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9B2A94B-7C62-A61B-2455-4EC9A337E313}"/>
              </a:ext>
            </a:extLst>
          </p:cNvPr>
          <p:cNvPicPr>
            <a:picLocks noChangeAspect="1"/>
          </p:cNvPicPr>
          <p:nvPr/>
        </p:nvPicPr>
        <p:blipFill>
          <a:blip r:embed="rId2"/>
          <a:stretch>
            <a:fillRect/>
          </a:stretch>
        </p:blipFill>
        <p:spPr>
          <a:xfrm>
            <a:off x="1803400" y="1300595"/>
            <a:ext cx="9735127" cy="5476009"/>
          </a:xfrm>
          <a:prstGeom prst="rect">
            <a:avLst/>
          </a:prstGeom>
        </p:spPr>
      </p:pic>
    </p:spTree>
    <p:extLst>
      <p:ext uri="{BB962C8B-B14F-4D97-AF65-F5344CB8AC3E}">
        <p14:creationId xmlns:p14="http://schemas.microsoft.com/office/powerpoint/2010/main" val="347063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743364" y="299606"/>
            <a:ext cx="9464964" cy="838200"/>
          </a:xfrm>
        </p:spPr>
        <p:txBody>
          <a:bodyPr anchor="ctr">
            <a:normAutofit/>
          </a:bodyPr>
          <a:lstStyle/>
          <a:p>
            <a:pPr marL="12700">
              <a:spcBef>
                <a:spcPts val="90"/>
              </a:spcBef>
              <a:defRPr/>
            </a:pPr>
            <a:r>
              <a:rPr lang="en-US" altLang="en-US" sz="4000" dirty="0">
                <a:solidFill>
                  <a:schemeClr val="tx1"/>
                </a:solidFill>
                <a:latin typeface="Arial" panose="020B0604020202020204" pitchFamily="34" charset="0"/>
              </a:rPr>
              <a:t>1.4 </a:t>
            </a:r>
            <a:r>
              <a:rPr lang="en-US" altLang="en-US" sz="4000" dirty="0" err="1">
                <a:solidFill>
                  <a:schemeClr val="tx1"/>
                </a:solidFill>
                <a:latin typeface="Arial" panose="020B0604020202020204" pitchFamily="34" charset="0"/>
              </a:rPr>
              <a:t>Nền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tảng</a:t>
            </a:r>
            <a:r>
              <a:rPr lang="en-US" altLang="en-US" sz="4000" dirty="0">
                <a:solidFill>
                  <a:schemeClr val="tx1"/>
                </a:solidFill>
                <a:latin typeface="Arial" panose="020B0604020202020204" pitchFamily="34" charset="0"/>
              </a:rPr>
              <a:t> Cloud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Azure (</a:t>
            </a:r>
            <a:r>
              <a:rPr lang="en-US" altLang="en-US" sz="4000" dirty="0" err="1">
                <a:solidFill>
                  <a:schemeClr val="tx1"/>
                </a:solidFill>
                <a:latin typeface="Arial" panose="020B0604020202020204" pitchFamily="34" charset="0"/>
              </a:rPr>
              <a:t>tt</a:t>
            </a:r>
            <a:r>
              <a:rPr lang="en-US" altLang="en-US" sz="4000" dirty="0">
                <a:solidFill>
                  <a:schemeClr val="tx1"/>
                </a:solidFill>
                <a:latin typeface="Arial" panose="020B0604020202020204" pitchFamily="34" charset="0"/>
              </a:rPr>
              <a:t>)</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ACEAD24-9E9F-CB85-B53D-F2D842790EAD}"/>
              </a:ext>
            </a:extLst>
          </p:cNvPr>
          <p:cNvPicPr>
            <a:picLocks noChangeAspect="1"/>
          </p:cNvPicPr>
          <p:nvPr/>
        </p:nvPicPr>
        <p:blipFill rotWithShape="1">
          <a:blip r:embed="rId2"/>
          <a:srcRect t="3951" r="30171" b="4881"/>
          <a:stretch/>
        </p:blipFill>
        <p:spPr bwMode="auto">
          <a:xfrm>
            <a:off x="2446920" y="1375551"/>
            <a:ext cx="7941680" cy="5336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093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200664-04AE-A72E-5CB6-346D7B6F4BB9}"/>
              </a:ext>
            </a:extLst>
          </p:cNvPr>
          <p:cNvSpPr txBox="1"/>
          <p:nvPr/>
        </p:nvSpPr>
        <p:spPr>
          <a:xfrm>
            <a:off x="1082406" y="1397722"/>
            <a:ext cx="10871906" cy="4117089"/>
          </a:xfrm>
          <a:prstGeom prst="rect">
            <a:avLst/>
          </a:prstGeom>
          <a:noFill/>
        </p:spPr>
        <p:txBody>
          <a:bodyPr wrap="square">
            <a:spAutoFit/>
          </a:bodyPr>
          <a:lstStyle/>
          <a:p>
            <a:pPr marL="0" marR="0">
              <a:lnSpc>
                <a:spcPct val="150000"/>
              </a:lnSpc>
              <a:spcBef>
                <a:spcPts val="0"/>
              </a:spcBef>
              <a:spcAft>
                <a:spcPts val="800"/>
              </a:spcAft>
              <a:tabLst>
                <a:tab pos="4050665"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3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https://www.sap.com/sea/products/cloud-platform.html</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2</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https://azure.microsoft.com/en-us/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4050665"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3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https://firebase.google.com/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4</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https://aws.amazon.com/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3200" dirty="0">
                <a:latin typeface="Times New Roman" panose="02020603050405020304" pitchFamily="18" charset="0"/>
                <a:ea typeface="Calibri" panose="020F0502020204030204" pitchFamily="34" charset="0"/>
                <a:cs typeface="Times New Roman" panose="02020603050405020304" pitchFamily="18" charset="0"/>
              </a:rPr>
              <a:t>5</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https://cloud.google.com/</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7D81BB07-E5F6-F0CD-C636-FA85D7CE3FAC}"/>
              </a:ext>
            </a:extLst>
          </p:cNvPr>
          <p:cNvSpPr>
            <a:spLocks noGrp="1" noChangeArrowheads="1"/>
          </p:cNvSpPr>
          <p:nvPr>
            <p:ph type="title"/>
          </p:nvPr>
        </p:nvSpPr>
        <p:spPr>
          <a:xfrm>
            <a:off x="1743364" y="299606"/>
            <a:ext cx="9464964" cy="838200"/>
          </a:xfrm>
        </p:spPr>
        <p:txBody>
          <a:bodyPr anchor="ctr">
            <a:normAutofit/>
          </a:bodyPr>
          <a:lstStyle/>
          <a:p>
            <a:pPr marL="12700">
              <a:spcBef>
                <a:spcPts val="90"/>
              </a:spcBef>
              <a:defRPr/>
            </a:pPr>
            <a:r>
              <a:rPr lang="en-US" altLang="en-US" sz="4000" dirty="0" err="1">
                <a:solidFill>
                  <a:schemeClr val="tx1"/>
                </a:solidFill>
                <a:latin typeface="Arial" panose="020B0604020202020204" pitchFamily="34" charset="0"/>
              </a:rPr>
              <a:t>Nền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tảng</a:t>
            </a:r>
            <a:r>
              <a:rPr lang="en-US" altLang="en-US" sz="4000" dirty="0">
                <a:solidFill>
                  <a:schemeClr val="tx1"/>
                </a:solidFill>
                <a:latin typeface="Arial" panose="020B0604020202020204" pitchFamily="34" charset="0"/>
              </a:rPr>
              <a:t> Cloud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endParaRPr lang="en-US" sz="4000" spc="-5" dirty="0">
              <a:solidFill>
                <a:schemeClr val="bg2">
                  <a:lumMod val="25000"/>
                </a:schemeClr>
              </a:solidFill>
            </a:endParaRPr>
          </a:p>
        </p:txBody>
      </p:sp>
    </p:spTree>
    <p:extLst>
      <p:ext uri="{BB962C8B-B14F-4D97-AF65-F5344CB8AC3E}">
        <p14:creationId xmlns:p14="http://schemas.microsoft.com/office/powerpoint/2010/main" val="317019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243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653FD94-F663-B1BA-07A4-34F74D3AD278}"/>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IoT &amp; </a:t>
            </a:r>
            <a:r>
              <a:rPr lang="en-US" altLang="en-US" sz="4000" dirty="0" err="1">
                <a:solidFill>
                  <a:schemeClr val="tx2">
                    <a:lumMod val="50000"/>
                  </a:schemeClr>
                </a:solidFill>
                <a:latin typeface="Arial" panose="020B0604020202020204" pitchFamily="34" charset="0"/>
              </a:rPr>
              <a:t>IIoT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tt</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20F6AAA7-C68A-8AD3-F4B7-A4D74784418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3CA152BF-8242-5F1E-B994-034BB64817F7}"/>
              </a:ext>
            </a:extLst>
          </p:cNvPr>
          <p:cNvGraphicFramePr>
            <a:graphicFrameLocks noGrp="1"/>
          </p:cNvGraphicFramePr>
          <p:nvPr>
            <p:extLst>
              <p:ext uri="{D42A27DB-BD31-4B8C-83A1-F6EECF244321}">
                <p14:modId xmlns:p14="http://schemas.microsoft.com/office/powerpoint/2010/main" val="2027683082"/>
              </p:ext>
            </p:extLst>
          </p:nvPr>
        </p:nvGraphicFramePr>
        <p:xfrm>
          <a:off x="2286000" y="1447800"/>
          <a:ext cx="7924800" cy="5087557"/>
        </p:xfrm>
        <a:graphic>
          <a:graphicData uri="http://schemas.openxmlformats.org/drawingml/2006/table">
            <a:tbl>
              <a:tblPr firstRow="1" firstCol="1" bandRow="1"/>
              <a:tblGrid>
                <a:gridCol w="3961961">
                  <a:extLst>
                    <a:ext uri="{9D8B030D-6E8A-4147-A177-3AD203B41FA5}">
                      <a16:colId xmlns:a16="http://schemas.microsoft.com/office/drawing/2014/main" val="20000"/>
                    </a:ext>
                  </a:extLst>
                </a:gridCol>
                <a:gridCol w="3962839">
                  <a:extLst>
                    <a:ext uri="{9D8B030D-6E8A-4147-A177-3AD203B41FA5}">
                      <a16:colId xmlns:a16="http://schemas.microsoft.com/office/drawing/2014/main" val="20001"/>
                    </a:ext>
                  </a:extLst>
                </a:gridCol>
              </a:tblGrid>
              <a:tr h="356067">
                <a:tc>
                  <a:txBody>
                    <a:bodyPr/>
                    <a:lstStyle/>
                    <a:p>
                      <a:pPr algn="ctr">
                        <a:lnSpc>
                          <a:spcPct val="107000"/>
                        </a:lnSpc>
                        <a:spcAft>
                          <a:spcPts val="800"/>
                        </a:spcAft>
                      </a:pPr>
                      <a:r>
                        <a:rPr lang="en-US" sz="2400" b="1">
                          <a:effectLst/>
                          <a:latin typeface="+mj-lt"/>
                          <a:ea typeface="Calibri" panose="020F0502020204030204" pitchFamily="34" charset="0"/>
                          <a:cs typeface="Times New Roman" panose="02020603050405020304" pitchFamily="18" charset="0"/>
                        </a:rPr>
                        <a:t>IIoT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IoT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60433">
                <a:tc>
                  <a:txBody>
                    <a:bodyPr/>
                    <a:lstStyle/>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Tập</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ứng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dụng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công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nghiệp</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như</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sản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xuất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máy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điện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khí</a:t>
                      </a:r>
                      <a:r>
                        <a:rPr lang="en-US" sz="2400" dirty="0">
                          <a:effectLst/>
                          <a:latin typeface="Arial" panose="020B0604020202020204" pitchFamily="34" charset="0"/>
                          <a:ea typeface="Tahoma" panose="020B0604030504040204" pitchFamily="34" charset="0"/>
                          <a:cs typeface="Arial" panose="020B0604020202020204" pitchFamily="34" charset="0"/>
                        </a:rPr>
                        <a:t>, v.v.</a:t>
                      </a:r>
                    </a:p>
                    <a:p>
                      <a:pPr marL="342900" lvl="0" indent="-342900" algn="just">
                        <a:lnSpc>
                          <a:spcPct val="107000"/>
                        </a:lnSpc>
                        <a:buFont typeface="Wingdings" panose="05000000000000000000" pitchFamily="2" charset="2"/>
                        <a:buChar char=""/>
                      </a:pPr>
                      <a:r>
                        <a:rPr lang="en-US" sz="2400" dirty="0">
                          <a:effectLst/>
                          <a:latin typeface="Arial" panose="020B0604020202020204" pitchFamily="34" charset="0"/>
                          <a:ea typeface="Tahoma" panose="020B0604030504040204" pitchFamily="34" charset="0"/>
                          <a:cs typeface="Arial" panose="020B0604020202020204" pitchFamily="34" charset="0"/>
                        </a:rPr>
                        <a:t>Giao </a:t>
                      </a:r>
                      <a:r>
                        <a:rPr lang="en-US" sz="2400" dirty="0" err="1">
                          <a:effectLst/>
                          <a:latin typeface="Arial" panose="020B0604020202020204" pitchFamily="34" charset="0"/>
                          <a:ea typeface="Tahoma" panose="020B0604030504040204" pitchFamily="34" charset="0"/>
                          <a:cs typeface="Arial" panose="020B0604020202020204" pitchFamily="34" charset="0"/>
                        </a:rPr>
                        <a:t>dịch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với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mô</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lớn</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từ</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bình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đến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cao</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Yêu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bảo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mật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để</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bảo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vệ</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vòng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đời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dài</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độ</a:t>
                      </a:r>
                      <a:r>
                        <a:rPr lang="en-US" sz="2400" dirty="0">
                          <a:effectLst/>
                          <a:latin typeface="Arial" panose="020B0604020202020204" pitchFamily="34" charset="0"/>
                          <a:ea typeface="Tahoma" panose="020B0604030504040204" pitchFamily="34" charset="0"/>
                          <a:cs typeface="Arial" panose="020B0604020202020204" pitchFamily="34" charset="0"/>
                        </a:rPr>
                        <a:t> tin </a:t>
                      </a:r>
                      <a:r>
                        <a:rPr lang="en-US" sz="2400" dirty="0" err="1">
                          <a:effectLst/>
                          <a:latin typeface="Arial" panose="020B0604020202020204" pitchFamily="34" charset="0"/>
                          <a:ea typeface="Tahoma" panose="020B0604030504040204" pitchFamily="34" charset="0"/>
                          <a:cs typeface="Arial" panose="020B0604020202020204" pitchFamily="34" charset="0"/>
                        </a:rPr>
                        <a:t>cậy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cao</a:t>
                      </a:r>
                      <a:r>
                        <a:rPr lang="en-US" sz="2400" dirty="0">
                          <a:effectLst/>
                          <a:latin typeface="Arial" panose="020B0604020202020204" pitchFamily="34" charset="0"/>
                          <a:ea typeface="Tahoma" panose="020B0604030504040204" pitchFamily="34" charset="0"/>
                          <a:cs typeface="Arial" panose="020B06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lnSpc>
                          <a:spcPct val="107000"/>
                        </a:lnSpc>
                        <a:buFont typeface="Wingdings" panose="05000000000000000000" pitchFamily="2" charset="2"/>
                        <a:buChar char=""/>
                      </a:pPr>
                      <a:r>
                        <a:rPr lang="en-US" sz="2400" dirty="0" err="1" smtClean="0">
                          <a:effectLst/>
                          <a:latin typeface="Arial" panose="020B0604020202020204" pitchFamily="34" charset="0"/>
                          <a:ea typeface="Tahoma" panose="020B0604030504040204" pitchFamily="34" charset="0"/>
                          <a:cs typeface="Arial" panose="020B0604020202020204" pitchFamily="34" charset="0"/>
                        </a:rPr>
                        <a:t>Tập</a:t>
                      </a:r>
                      <a:r>
                        <a:rPr lang="en-US" sz="2400" dirty="0" smtClean="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ứng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dụng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chung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nhau</a:t>
                      </a:r>
                      <a:r>
                        <a:rPr lang="en-US" sz="2400" dirty="0">
                          <a:effectLst/>
                          <a:latin typeface="Arial" panose="020B0604020202020204" pitchFamily="34" charset="0"/>
                          <a:ea typeface="Tahoma" panose="020B0604030504040204" pitchFamily="34" charset="0"/>
                          <a:cs typeface="Arial" panose="020B0604020202020204" pitchFamily="34" charset="0"/>
                        </a:rPr>
                        <a:t>, robot </a:t>
                      </a:r>
                      <a:r>
                        <a:rPr lang="en-US" sz="2400" dirty="0" err="1">
                          <a:effectLst/>
                          <a:latin typeface="Arial" panose="020B0604020202020204" pitchFamily="34" charset="0"/>
                          <a:ea typeface="Tahoma" panose="020B0604030504040204" pitchFamily="34" charset="0"/>
                          <a:cs typeface="Arial" panose="020B0604020202020204" pitchFamily="34" charset="0"/>
                        </a:rPr>
                        <a:t>và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máy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móc</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mô</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nhỏ</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khối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lượng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lớn</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Yêu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danh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tính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quyền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riêng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tư</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vòng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đời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sản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phẩm</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ngắn</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spcAft>
                          <a:spcPts val="800"/>
                        </a:spcAft>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Ít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đáng</a:t>
                      </a:r>
                      <a:r>
                        <a:rPr lang="en-US" sz="2400" dirty="0">
                          <a:effectLst/>
                          <a:latin typeface="Arial" panose="020B0604020202020204" pitchFamily="34" charset="0"/>
                          <a:ea typeface="Tahoma" panose="020B0604030504040204" pitchFamily="34" charset="0"/>
                          <a:cs typeface="Arial" panose="020B0604020202020204" pitchFamily="34" charset="0"/>
                        </a:rPr>
                        <a:t> tin </a:t>
                      </a:r>
                      <a:r>
                        <a:rPr lang="en-US" sz="2400" dirty="0" err="1">
                          <a:effectLst/>
                          <a:latin typeface="Arial" panose="020B0604020202020204" pitchFamily="34" charset="0"/>
                          <a:ea typeface="Tahoma" panose="020B0604030504040204" pitchFamily="34" charset="0"/>
                          <a:cs typeface="Arial" panose="020B0604020202020204" pitchFamily="34" charset="0"/>
                        </a:rPr>
                        <a:t>cậy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hơn</a:t>
                      </a:r>
                      <a:r>
                        <a:rPr lang="en-US" sz="2400" dirty="0">
                          <a:effectLst/>
                          <a:latin typeface="Arial" panose="020B0604020202020204" pitchFamily="34" charset="0"/>
                          <a:ea typeface="Tahoma" panose="020B0604030504040204" pitchFamily="34" charset="0"/>
                          <a:cs typeface="Arial" panose="020B0604020202020204" pitchFamily="34"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DC4FB53-46E2-BA7E-099C-600AC50C3E80}"/>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41227B8-2E0C-DEE6-1B41-D198F70D844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220" name="Picture 2">
            <a:extLst>
              <a:ext uri="{FF2B5EF4-FFF2-40B4-BE49-F238E27FC236}">
                <a16:creationId xmlns:a16="http://schemas.microsoft.com/office/drawing/2014/main" id="{F6E44D58-EBA0-5D6F-3273-900F01088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488" y="1676401"/>
            <a:ext cx="69723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90509C6-B4E3-64B6-4A0C-14A87E06C92E}"/>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tt</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AD57126-C7E5-5A1D-9AC0-21831B191F7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4" name="Picture 1">
            <a:extLst>
              <a:ext uri="{FF2B5EF4-FFF2-40B4-BE49-F238E27FC236}">
                <a16:creationId xmlns:a16="http://schemas.microsoft.com/office/drawing/2014/main" id="{B2AE398C-3959-9FBF-2C6C-F323B05D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9" y="2093914"/>
            <a:ext cx="8950325"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DCFB517-C51F-A520-A28C-9A20EA9DCA62}"/>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ví</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dụ</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0C5FA04-DF13-884F-C4DC-584F2E9548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8" name="Picture 3">
            <a:extLst>
              <a:ext uri="{FF2B5EF4-FFF2-40B4-BE49-F238E27FC236}">
                <a16:creationId xmlns:a16="http://schemas.microsoft.com/office/drawing/2014/main" id="{FBB9C434-A9AC-22EC-5D29-C03CD5AD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17676"/>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727DE44-7CD3-C451-4C58-FE61E978F4F7}"/>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dirty="0" err="1">
                <a:solidFill>
                  <a:schemeClr val="tx2">
                    <a:lumMod val="50000"/>
                  </a:schemeClr>
                </a:solidFill>
                <a:latin typeface="Arial" panose="020B0604020202020204" pitchFamily="34" charset="0"/>
              </a:rPr>
              <a:t>Sự</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liên</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kết</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các</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thành</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phần</a:t>
            </a:r>
            <a:endParaRPr lang="en-US" altLang="en-US" sz="4000" dirty="0">
              <a:solidFill>
                <a:schemeClr val="tx2">
                  <a:lumMod val="5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C7365CE9-6965-35B9-F220-B668BBF252F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292" name="Picture 1">
            <a:extLst>
              <a:ext uri="{FF2B5EF4-FFF2-40B4-BE49-F238E27FC236}">
                <a16:creationId xmlns:a16="http://schemas.microsoft.com/office/drawing/2014/main" id="{EFC1C178-DB79-59CF-F52F-B7C3D65CE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74" y="1460500"/>
            <a:ext cx="8102991"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54FA9C7-D66E-29CF-75D3-D8CC8D05FB71}"/>
              </a:ext>
            </a:extLst>
          </p:cNvPr>
          <p:cNvSpPr>
            <a:spLocks noGrp="1" noChangeArrowheads="1"/>
          </p:cNvSpPr>
          <p:nvPr>
            <p:ph type="title"/>
          </p:nvPr>
        </p:nvSpPr>
        <p:spPr>
          <a:xfrm>
            <a:off x="1524000" y="152400"/>
            <a:ext cx="9144000" cy="838200"/>
          </a:xfrm>
        </p:spPr>
        <p:txBody>
          <a:bodyPr anchor="ctr"/>
          <a:lstStyle/>
          <a:p>
            <a:pPr algn="ctr" eaLnBrk="1" hangingPunct="1">
              <a:defRPr/>
            </a:pPr>
            <a:r>
              <a:rPr lang="vi-VN" sz="4000" dirty="0">
                <a:solidFill>
                  <a:schemeClr val="tx2">
                    <a:lumMod val="50000"/>
                  </a:schemeClr>
                </a:solidFill>
                <a:latin typeface="Arial" panose="020B0604020202020204" pitchFamily="34" charset="0"/>
              </a:rPr>
              <a:t>Kiến trúc hướng dịch vụ IoT</a:t>
            </a:r>
            <a:endParaRPr lang="en-US" altLang="en-US" sz="4000" dirty="0">
              <a:solidFill>
                <a:schemeClr val="tx2">
                  <a:lumMod val="5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08298CA4-0EC8-62A4-054E-DCF0E0BA266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6" name="Picture 3">
            <a:extLst>
              <a:ext uri="{FF2B5EF4-FFF2-40B4-BE49-F238E27FC236}">
                <a16:creationId xmlns:a16="http://schemas.microsoft.com/office/drawing/2014/main" id="{A3F51714-9B70-F57D-936A-B653DDFC0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447800"/>
            <a:ext cx="8864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TotalTime>
  <Words>2017</Words>
  <Application>Microsoft Office PowerPoint</Application>
  <PresentationFormat>Widescreen</PresentationFormat>
  <Paragraphs>144</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Roboto</vt:lpstr>
      <vt:lpstr>Tahoma</vt:lpstr>
      <vt:lpstr>Times New Roman</vt:lpstr>
      <vt:lpstr>Wingdings</vt:lpstr>
      <vt:lpstr>Office Theme</vt:lpstr>
      <vt:lpstr>Chương 1: Tổng quan về Internet  kết nối vạn vật (IoT)</vt:lpstr>
      <vt:lpstr>1.1 Giới thiệu về IoT</vt:lpstr>
      <vt:lpstr>IoT &amp; IIoT</vt:lpstr>
      <vt:lpstr>IoT &amp; IIoT (tt)</vt:lpstr>
      <vt:lpstr>Thành phần</vt:lpstr>
      <vt:lpstr>Thành phần (tt)</vt:lpstr>
      <vt:lpstr>Thành phần (ví dụ)</vt:lpstr>
      <vt:lpstr>Sự liên kết các thành phần</vt:lpstr>
      <vt:lpstr>Kiến trúc hướng dịch vụ IoT</vt:lpstr>
      <vt:lpstr>IoT Gateways</vt:lpstr>
      <vt:lpstr>Sự phân chia giữa IoT Stack - Web Stack</vt:lpstr>
      <vt:lpstr>1.2 Đặc điểm hệ thống IoT</vt:lpstr>
      <vt:lpstr>Thiết kế vật lý IoT</vt:lpstr>
      <vt:lpstr>Sơ đồ khối chung của một thiết bị IoT</vt:lpstr>
      <vt:lpstr>IoT Protocols</vt:lpstr>
      <vt:lpstr>Thiết kế logic của IoT</vt:lpstr>
      <vt:lpstr>Mô hình giao tiếp: Request-Response</vt:lpstr>
      <vt:lpstr>Mô hình giao tiếp: Publish - Subscribe</vt:lpstr>
      <vt:lpstr>Mô hình giao tiếp: Push-Pull</vt:lpstr>
      <vt:lpstr>Mô hình giao tiếp: Exclusive Pair</vt:lpstr>
      <vt:lpstr>REST-based Communication APIs</vt:lpstr>
      <vt:lpstr>REST-based Communication APIs</vt:lpstr>
      <vt:lpstr>WebSocket-based Communication APIs</vt:lpstr>
      <vt:lpstr>WebSocket-based Communication APIs</vt:lpstr>
      <vt:lpstr>1.3 Các mức phát triển hệ thống IoT</vt:lpstr>
      <vt:lpstr>1.3 Các mức phát triển hệ thống IoT</vt:lpstr>
      <vt:lpstr>IoT Level-1</vt:lpstr>
      <vt:lpstr>IoT Level-2</vt:lpstr>
      <vt:lpstr>IoT Level-3</vt:lpstr>
      <vt:lpstr>IoT Level-4</vt:lpstr>
      <vt:lpstr>IoT Level-5</vt:lpstr>
      <vt:lpstr>IoT Level-5</vt:lpstr>
      <vt:lpstr>IoT Level-6</vt:lpstr>
      <vt:lpstr>IoT Level-6</vt:lpstr>
      <vt:lpstr>1.4 Đăng ký Cloud miễn phí, qua TK ngân hàng</vt:lpstr>
      <vt:lpstr>1.4 Cloud Google miễn phí đã được kích hoạt</vt:lpstr>
      <vt:lpstr>1.4 Nền tảng Cloud miễn phí Azure (tt)</vt:lpstr>
      <vt:lpstr>Nền tảng Cloud miễn phí</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 LINH</cp:lastModifiedBy>
  <cp:revision>59</cp:revision>
  <dcterms:created xsi:type="dcterms:W3CDTF">2022-07-13T13:13:13Z</dcterms:created>
  <dcterms:modified xsi:type="dcterms:W3CDTF">2024-10-11T13:11:56Z</dcterms:modified>
</cp:coreProperties>
</file>